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79" r:id="rId6"/>
    <p:sldMasterId id="2147483802" r:id="rId7"/>
  </p:sldMasterIdLst>
  <p:notesMasterIdLst>
    <p:notesMasterId r:id="rId36"/>
  </p:notesMasterIdLst>
  <p:handoutMasterIdLst>
    <p:handoutMasterId r:id="rId37"/>
  </p:handoutMasterIdLst>
  <p:sldIdLst>
    <p:sldId id="619" r:id="rId8"/>
    <p:sldId id="675" r:id="rId9"/>
    <p:sldId id="596" r:id="rId10"/>
    <p:sldId id="598" r:id="rId11"/>
    <p:sldId id="633" r:id="rId12"/>
    <p:sldId id="697" r:id="rId13"/>
    <p:sldId id="689" r:id="rId14"/>
    <p:sldId id="690" r:id="rId15"/>
    <p:sldId id="691" r:id="rId16"/>
    <p:sldId id="692" r:id="rId17"/>
    <p:sldId id="610" r:id="rId18"/>
    <p:sldId id="682" r:id="rId19"/>
    <p:sldId id="683" r:id="rId20"/>
    <p:sldId id="636" r:id="rId21"/>
    <p:sldId id="637" r:id="rId22"/>
    <p:sldId id="523" r:id="rId23"/>
    <p:sldId id="505" r:id="rId24"/>
    <p:sldId id="640" r:id="rId25"/>
    <p:sldId id="641" r:id="rId26"/>
    <p:sldId id="674" r:id="rId27"/>
    <p:sldId id="642" r:id="rId28"/>
    <p:sldId id="643" r:id="rId29"/>
    <p:sldId id="644" r:id="rId30"/>
    <p:sldId id="645" r:id="rId31"/>
    <p:sldId id="646" r:id="rId32"/>
    <p:sldId id="669" r:id="rId33"/>
    <p:sldId id="686" r:id="rId34"/>
    <p:sldId id="649" r:id="rId35"/>
  </p:sldIdLst>
  <p:sldSz cx="9144000" cy="6858000" type="screen4x3"/>
  <p:notesSz cx="6858000" cy="9144000"/>
  <p:embeddedFontLst>
    <p:embeddedFont>
      <p:font typeface="Segoe Light" charset="0"/>
      <p:regular r:id="rId38"/>
      <p:italic r:id="rId39"/>
    </p:embeddedFont>
    <p:embeddedFont>
      <p:font typeface="Cambria Math" pitchFamily="18" charset="0"/>
      <p:regular r:id="rId40"/>
    </p:embeddedFont>
    <p:embeddedFont>
      <p:font typeface="Candara" pitchFamily="34" charset="0"/>
      <p:regular r:id="rId41"/>
      <p:bold r:id="rId42"/>
      <p:italic r:id="rId43"/>
      <p:boldItalic r:id="rId44"/>
    </p:embeddedFont>
    <p:embeddedFont>
      <p:font typeface="Segoe UI Light" pitchFamily="34" charset="0"/>
      <p:regular r:id="rId45"/>
    </p:embeddedFont>
    <p:embeddedFont>
      <p:font typeface="Segoe UI" pitchFamily="34" charset="0"/>
      <p:regular r:id="rId46"/>
      <p:bold r:id="rId47"/>
      <p:italic r:id="rId48"/>
      <p:boldItalic r:id="rId49"/>
    </p:embeddedFont>
    <p:embeddedFont>
      <p:font typeface="Segoe Condensed" pitchFamily="34" charset="0"/>
      <p:regular r:id="rId50"/>
      <p:bold r:id="rId51"/>
    </p:embeddedFont>
    <p:embeddedFont>
      <p:font typeface="Calibri" pitchFamily="34" charset="0"/>
      <p:regular r:id="rId52"/>
      <p:bold r:id="rId53"/>
      <p:italic r:id="rId54"/>
      <p:boldItalic r:id="rId55"/>
    </p:embeddedFont>
    <p:embeddedFont>
      <p:font typeface="Consolas" pitchFamily="49" charset="0"/>
      <p:regular r:id="rId56"/>
      <p:bold r:id="rId57"/>
      <p:italic r:id="rId58"/>
      <p:boldItalic r:id="rId59"/>
    </p:embeddedFont>
    <p:embeddedFont>
      <p:font typeface="Wingdings 3" pitchFamily="18" charset="2"/>
      <p:regular r:id="rId60"/>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5" autoAdjust="0"/>
    <p:restoredTop sz="96105" autoAdjust="0"/>
  </p:normalViewPr>
  <p:slideViewPr>
    <p:cSldViewPr snapToGrid="0">
      <p:cViewPr>
        <p:scale>
          <a:sx n="100" d="100"/>
          <a:sy n="100" d="100"/>
        </p:scale>
        <p:origin x="-834" y="-48"/>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2.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74207616"/>
        <c:axId val="74209152"/>
      </c:lineChart>
      <c:catAx>
        <c:axId val="74207616"/>
        <c:scaling>
          <c:orientation val="minMax"/>
        </c:scaling>
        <c:delete val="0"/>
        <c:axPos val="b"/>
        <c:majorTickMark val="out"/>
        <c:minorTickMark val="none"/>
        <c:tickLblPos val="nextTo"/>
        <c:crossAx val="74209152"/>
        <c:crosses val="autoZero"/>
        <c:auto val="1"/>
        <c:lblAlgn val="ctr"/>
        <c:lblOffset val="100"/>
        <c:noMultiLvlLbl val="0"/>
      </c:catAx>
      <c:valAx>
        <c:axId val="74209152"/>
        <c:scaling>
          <c:orientation val="minMax"/>
        </c:scaling>
        <c:delete val="1"/>
        <c:axPos val="l"/>
        <c:numFmt formatCode="General" sourceLinked="1"/>
        <c:majorTickMark val="out"/>
        <c:minorTickMark val="none"/>
        <c:tickLblPos val="nextTo"/>
        <c:crossAx val="7420761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dgm:t>
        <a:bodyPr/>
        <a:lstStyle/>
        <a:p>
          <a:pPr rtl="0"/>
          <a:r>
            <a:rPr lang="en-GB" dirty="0" smtClean="0"/>
            <a:t>C#/VB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01E77859-830F-4D11-A0FE-5892A91C0152}" type="presOf" srcId="{8A139703-F290-4B8B-BD3D-DB10C1F5669C}" destId="{8D6C514E-5F0B-4031-86ED-B4F24281469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501729A8-6F55-456C-99FD-7C41B4426CA5}" type="presOf" srcId="{1B53CFCF-4F60-4381-849F-791013009488}" destId="{8B52217E-9618-4D72-9320-CE2C0A858468}" srcOrd="0" destOrd="0" presId="urn:microsoft.com/office/officeart/2005/8/layout/default"/>
    <dgm:cxn modelId="{00082681-A826-4468-9D86-9866795040B7}" type="presOf" srcId="{96723B55-FF55-47FD-B449-4AA8FA2BAB31}" destId="{56BFC3DA-A95C-4316-B5C1-1D964B4B0F2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A80CC0AA-802E-4B7A-B44C-220A9C7BA0FF}" type="presOf" srcId="{1DBC060E-790A-4CDD-8E2E-45F579CE0C62}" destId="{EAC128E0-B124-45FB-8D3C-3545493916D3}" srcOrd="0" destOrd="0" presId="urn:microsoft.com/office/officeart/2005/8/layout/default"/>
    <dgm:cxn modelId="{76600AD0-285A-4AE2-9725-701FFB85BBF0}" type="presParOf" srcId="{8B52217E-9618-4D72-9320-CE2C0A858468}" destId="{56BFC3DA-A95C-4316-B5C1-1D964B4B0F23}" srcOrd="0" destOrd="0" presId="urn:microsoft.com/office/officeart/2005/8/layout/default"/>
    <dgm:cxn modelId="{14B1B4F1-8F72-4C31-B9E2-E64EDEDEA414}" type="presParOf" srcId="{8B52217E-9618-4D72-9320-CE2C0A858468}" destId="{3427721A-487C-4186-8C98-4EAC2E7A1907}" srcOrd="1" destOrd="0" presId="urn:microsoft.com/office/officeart/2005/8/layout/default"/>
    <dgm:cxn modelId="{59040894-36A3-4C56-B0C8-BE341BDE4935}" type="presParOf" srcId="{8B52217E-9618-4D72-9320-CE2C0A858468}" destId="{EAC128E0-B124-45FB-8D3C-3545493916D3}" srcOrd="2" destOrd="0" presId="urn:microsoft.com/office/officeart/2005/8/layout/default"/>
    <dgm:cxn modelId="{D4F93ED3-3E56-4D85-B331-C03B6E7AC8C5}" type="presParOf" srcId="{8B52217E-9618-4D72-9320-CE2C0A858468}" destId="{85462E2A-53BA-4EE3-BE53-7BEFD6DD9817}" srcOrd="3" destOrd="0" presId="urn:microsoft.com/office/officeart/2005/8/layout/default"/>
    <dgm:cxn modelId="{628FA81E-A978-4BD7-A8C8-FEC2FA26D7FE}"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Candara" pitchFamily="34" charset="0"/>
            </a:rPr>
            <a:t>The </a:t>
          </a:r>
          <a:r>
            <a:rPr lang="en-GB" b="1" dirty="0" smtClean="0">
              <a:solidFill>
                <a:srgbClr val="FFFF00"/>
              </a:solidFill>
              <a:latin typeface="Candara" pitchFamily="34" charset="0"/>
            </a:rPr>
            <a:t>dark days </a:t>
          </a:r>
          <a:r>
            <a:rPr lang="en-GB" b="1" dirty="0" smtClean="0">
              <a:latin typeface="Candara" pitchFamily="34" charset="0"/>
            </a:rPr>
            <a:t>of object fundamentalism are past us </a:t>
          </a:r>
          <a:r>
            <a:rPr lang="en-GB" b="1" dirty="0" smtClean="0">
              <a:latin typeface="Candara" pitchFamily="34" charset="0"/>
              <a:sym typeface="Wingdings" pitchFamily="2" charset="2"/>
            </a:rPr>
            <a:t></a:t>
          </a:r>
          <a:endParaRPr lang="en-GB" b="1" dirty="0">
            <a:latin typeface="Candara" pitchFamily="34" charset="0"/>
          </a:endParaRPr>
        </a:p>
      </dgm:t>
    </dgm:pt>
    <dgm:pt modelId="{2454896B-FB4C-4E47-A97E-7D9B727A3053}" type="parTrans" cxnId="{0A72BCD0-984E-4B74-A283-49AE6D110FB5}">
      <dgm:prSet/>
      <dgm:spPr/>
      <dgm:t>
        <a:bodyPr/>
        <a:lstStyle/>
        <a:p>
          <a:endParaRPr lang="en-GB"/>
        </a:p>
      </dgm:t>
    </dgm:pt>
    <dgm:pt modelId="{B21D77AB-A680-47D0-9B96-FA3DE34C5811}" type="sibTrans" cxnId="{0A72BCD0-984E-4B74-A283-49AE6D110FB5}">
      <dgm:prSet/>
      <dgm:spPr/>
      <dgm:t>
        <a:bodyPr/>
        <a:lstStyle/>
        <a:p>
          <a:endParaRPr lang="en-GB"/>
        </a:p>
      </dgm:t>
    </dgm:pt>
    <dgm:pt modelId="{F0882571-4763-409E-8210-D316A6E64DEF}">
      <dgm:prSet phldrT="[Text]" custT="1"/>
      <dgm:spPr/>
      <dgm:t>
        <a:bodyPr/>
        <a:lstStyle/>
        <a:p>
          <a:r>
            <a:rPr lang="en-US" sz="2500" b="1" dirty="0" smtClean="0">
              <a:solidFill>
                <a:srgbClr val="FFFF00"/>
              </a:solidFill>
              <a:latin typeface="Candara" pitchFamily="34" charset="0"/>
            </a:rPr>
            <a:t>Mixed OO/FP languages </a:t>
          </a:r>
          <a:r>
            <a:rPr lang="en-US" sz="2500" b="1" dirty="0" smtClean="0">
              <a:solidFill>
                <a:schemeClr val="tx1"/>
              </a:solidFill>
              <a:latin typeface="Candara" pitchFamily="34" charset="0"/>
            </a:rPr>
            <a:t>are now </a:t>
          </a:r>
          <a:r>
            <a:rPr lang="en-US" sz="2500" b="1" dirty="0" smtClean="0">
              <a:solidFill>
                <a:srgbClr val="FFFF00"/>
              </a:solidFill>
              <a:latin typeface="Candara" pitchFamily="34" charset="0"/>
            </a:rPr>
            <a:t>industry standard</a:t>
          </a:r>
        </a:p>
        <a:p>
          <a:r>
            <a:rPr lang="en-US" sz="1400" b="1" dirty="0" smtClean="0">
              <a:solidFill>
                <a:srgbClr val="FFFF00"/>
              </a:solidFill>
              <a:latin typeface="Candara" pitchFamily="34" charset="0"/>
            </a:rPr>
            <a:t>(C#, C++, VB, Java, </a:t>
          </a:r>
          <a:r>
            <a:rPr lang="en-US" sz="1400" b="1" dirty="0" err="1" smtClean="0">
              <a:solidFill>
                <a:srgbClr val="FFFF00"/>
              </a:solidFill>
              <a:latin typeface="Candara" pitchFamily="34" charset="0"/>
            </a:rPr>
            <a:t>Javascript</a:t>
          </a:r>
          <a:r>
            <a:rPr lang="en-US" sz="1400" b="1" dirty="0" smtClean="0">
              <a:solidFill>
                <a:srgbClr val="FFFF00"/>
              </a:solidFill>
              <a:latin typeface="Candara" pitchFamily="34" charset="0"/>
            </a:rPr>
            <a:t>, </a:t>
          </a:r>
          <a:r>
            <a:rPr lang="en-US" sz="1400" b="1" dirty="0" err="1" smtClean="0">
              <a:solidFill>
                <a:srgbClr val="FFFF00"/>
              </a:solidFill>
              <a:latin typeface="Candara" pitchFamily="34" charset="0"/>
            </a:rPr>
            <a:t>Scala</a:t>
          </a:r>
          <a:r>
            <a:rPr lang="en-US" sz="1400" b="1" dirty="0" smtClean="0">
              <a:solidFill>
                <a:srgbClr val="FFFF00"/>
              </a:solidFill>
              <a:latin typeface="Candara" pitchFamily="34" charset="0"/>
            </a:rPr>
            <a:t>, F#, …)</a:t>
          </a:r>
          <a:endParaRPr lang="en-GB" sz="2000" b="1" dirty="0">
            <a:latin typeface="Candara" pitchFamily="34" charset="0"/>
          </a:endParaRPr>
        </a:p>
      </dgm:t>
    </dgm:pt>
    <dgm:pt modelId="{C1EC4534-AC2C-4D53-AAF2-DB5C8DAF4CCD}" type="parTrans" cxnId="{8A5A5DA5-A1B1-41CE-8E1C-13B6FB2FC483}">
      <dgm:prSet/>
      <dgm:spPr/>
      <dgm:t>
        <a:bodyPr/>
        <a:lstStyle/>
        <a:p>
          <a:endParaRPr lang="en-GB"/>
        </a:p>
      </dgm:t>
    </dgm:pt>
    <dgm:pt modelId="{6F471508-F949-406D-B4CB-FF62E1AD11B7}" type="sibTrans" cxnId="{8A5A5DA5-A1B1-41CE-8E1C-13B6FB2FC483}">
      <dgm:prSet/>
      <dgm:spPr/>
      <dgm:t>
        <a:bodyPr/>
        <a:lstStyle/>
        <a:p>
          <a:endParaRPr lang="en-GB"/>
        </a:p>
      </dgm:t>
    </dgm:pt>
    <dgm:pt modelId="{2CA533C4-88A7-4597-AFDA-9AB5C43D9210}">
      <dgm:prSet phldrT="[Text]"/>
      <dgm:spPr/>
      <dgm:t>
        <a:bodyPr/>
        <a:lstStyle/>
        <a:p>
          <a:r>
            <a:rPr lang="en-US" b="1" dirty="0" smtClean="0">
              <a:solidFill>
                <a:schemeClr val="tx1"/>
              </a:solidFill>
              <a:latin typeface="Candara" pitchFamily="34" charset="0"/>
            </a:rPr>
            <a:t>Academia has </a:t>
          </a:r>
          <a:r>
            <a:rPr lang="en-US" b="1" dirty="0" smtClean="0">
              <a:solidFill>
                <a:srgbClr val="FFFF00"/>
              </a:solidFill>
              <a:latin typeface="Candara" pitchFamily="34" charset="0"/>
            </a:rPr>
            <a:t>played its part </a:t>
          </a:r>
          <a:r>
            <a:rPr lang="en-US" b="1" dirty="0" smtClean="0">
              <a:solidFill>
                <a:schemeClr val="tx1"/>
              </a:solidFill>
              <a:latin typeface="Candara" pitchFamily="34" charset="0"/>
            </a:rPr>
            <a:t>in this transformation</a:t>
          </a:r>
          <a:endParaRPr lang="en-GB" b="1" dirty="0">
            <a:latin typeface="Candara" pitchFamily="34" charset="0"/>
          </a:endParaRPr>
        </a:p>
      </dgm:t>
    </dgm:pt>
    <dgm:pt modelId="{4320199D-7EA7-45A9-ABAB-8A1008809253}" type="parTrans" cxnId="{749D3235-88A1-475F-A5C4-44B0F1358159}">
      <dgm:prSet/>
      <dgm:spPr/>
      <dgm:t>
        <a:bodyPr/>
        <a:lstStyle/>
        <a:p>
          <a:endParaRPr lang="en-GB"/>
        </a:p>
      </dgm:t>
    </dgm:pt>
    <dgm:pt modelId="{F5C23CA1-1BB5-444F-BD4C-28F518E9FA6E}" type="sibTrans" cxnId="{749D3235-88A1-475F-A5C4-44B0F1358159}">
      <dgm:prSet/>
      <dgm:spPr/>
      <dgm:t>
        <a:bodyPr/>
        <a:lstStyle/>
        <a:p>
          <a:endParaRPr lang="en-GB"/>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94E283C6-FCD3-43C2-AEAF-20167CD5CE41}" type="presOf" srcId="{BD80B95D-7298-49B8-BA35-317CBA84A42E}" destId="{B52632A9-B453-48F6-A6F7-D37DEAF8B1AC}"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E4ECD616-0D48-478E-A00C-08F8981D67DF}" type="presOf" srcId="{98E1A0D9-E044-4211-88E2-3C1CCF11CB7C}" destId="{F3008513-CAB0-4B3F-8098-7699737481BA}" srcOrd="0" destOrd="0" presId="urn:microsoft.com/office/officeart/2005/8/layout/hProcess9"/>
    <dgm:cxn modelId="{749D3235-88A1-475F-A5C4-44B0F1358159}" srcId="{98E1A0D9-E044-4211-88E2-3C1CCF11CB7C}" destId="{2CA533C4-88A7-4597-AFDA-9AB5C43D9210}" srcOrd="2" destOrd="0" parTransId="{4320199D-7EA7-45A9-ABAB-8A1008809253}" sibTransId="{F5C23CA1-1BB5-444F-BD4C-28F518E9FA6E}"/>
    <dgm:cxn modelId="{D06DFD8D-F6AB-4384-B6F7-5C70B27D97E9}" type="presOf" srcId="{F0882571-4763-409E-8210-D316A6E64DEF}" destId="{C38102D6-B54A-4BEF-A77E-EA2945FD8620}" srcOrd="0" destOrd="0" presId="urn:microsoft.com/office/officeart/2005/8/layout/hProcess9"/>
    <dgm:cxn modelId="{50FA19BD-AC39-44F0-9EDD-8ABCE9A1BC95}" type="presOf" srcId="{2CA533C4-88A7-4597-AFDA-9AB5C43D9210}" destId="{3D61F710-B6E5-43AB-9DA8-C0106FC3CE42}"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6E59C3EC-A325-4094-B27B-19540F8B8D7C}" type="presParOf" srcId="{F3008513-CAB0-4B3F-8098-7699737481BA}" destId="{4CFAAE5E-BDB0-418C-920A-B2D10BB38FDD}" srcOrd="0" destOrd="0" presId="urn:microsoft.com/office/officeart/2005/8/layout/hProcess9"/>
    <dgm:cxn modelId="{7491A71E-DD30-44FE-B9F3-E2BBAFEE36FE}" type="presParOf" srcId="{F3008513-CAB0-4B3F-8098-7699737481BA}" destId="{6F58C1A7-E374-4355-8174-C72BDD07502D}" srcOrd="1" destOrd="0" presId="urn:microsoft.com/office/officeart/2005/8/layout/hProcess9"/>
    <dgm:cxn modelId="{5F87D8FF-8148-41A6-B330-930CF681DC74}" type="presParOf" srcId="{6F58C1A7-E374-4355-8174-C72BDD07502D}" destId="{B52632A9-B453-48F6-A6F7-D37DEAF8B1AC}" srcOrd="0" destOrd="0" presId="urn:microsoft.com/office/officeart/2005/8/layout/hProcess9"/>
    <dgm:cxn modelId="{C4FB4F41-FEE7-41DA-AC0C-A598D8098182}" type="presParOf" srcId="{6F58C1A7-E374-4355-8174-C72BDD07502D}" destId="{1FFA591F-D1C3-4173-A022-19214E20D587}" srcOrd="1" destOrd="0" presId="urn:microsoft.com/office/officeart/2005/8/layout/hProcess9"/>
    <dgm:cxn modelId="{CA29168F-85D9-48E4-9F7F-E93F81E66FBD}" type="presParOf" srcId="{6F58C1A7-E374-4355-8174-C72BDD07502D}" destId="{C38102D6-B54A-4BEF-A77E-EA2945FD8620}" srcOrd="2" destOrd="0" presId="urn:microsoft.com/office/officeart/2005/8/layout/hProcess9"/>
    <dgm:cxn modelId="{9889AE76-0C20-4D2C-A5AE-06D08AF88852}" type="presParOf" srcId="{6F58C1A7-E374-4355-8174-C72BDD07502D}" destId="{E59EABD2-162A-4C22-BAFA-BA4149D54B6D}" srcOrd="3" destOrd="0" presId="urn:microsoft.com/office/officeart/2005/8/layout/hProcess9"/>
    <dgm:cxn modelId="{FFDAEA68-E0AF-484F-81AC-9C51E49DCEEE}"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216A04D-80BF-4D62-86B8-B2A727123A9B}">
      <dgm:prSet custT="1"/>
      <dgm:spPr/>
      <dgm:t>
        <a:bodyPr/>
        <a:lstStyle/>
        <a:p>
          <a:pPr rtl="0"/>
          <a:r>
            <a:rPr lang="en-GB" sz="2800" b="1" baseline="0" dirty="0" smtClean="0"/>
            <a:t>Summary</a:t>
          </a:r>
          <a:br>
            <a:rPr lang="en-GB" sz="2800" b="1" baseline="0" dirty="0" smtClean="0"/>
          </a:br>
          <a:r>
            <a:rPr lang="en-GB" sz="2800" b="1" baseline="0" dirty="0" smtClean="0"/>
            <a:t/>
          </a:r>
          <a:br>
            <a:rPr lang="en-GB" sz="2800" b="1" baseline="0" dirty="0" smtClean="0"/>
          </a:br>
          <a:r>
            <a:rPr lang="en-GB" sz="2800" b="1" dirty="0" smtClean="0">
              <a:solidFill>
                <a:schemeClr val="tx1"/>
              </a:solidFill>
              <a:latin typeface="Candara" pitchFamily="34" charset="0"/>
            </a:rPr>
            <a:t>The world is information rich, our programming needs to be information-rich too</a:t>
          </a:r>
          <a:br>
            <a:rPr lang="en-GB" sz="2800" b="1" dirty="0" smtClean="0">
              <a:solidFill>
                <a:schemeClr val="tx1"/>
              </a:solidFill>
              <a:latin typeface="Candara" pitchFamily="34" charset="0"/>
            </a:rPr>
          </a:br>
          <a:endParaRPr lang="en-GB" sz="2000" b="1" dirty="0" smtClean="0">
            <a:solidFill>
              <a:schemeClr val="tx1"/>
            </a:solidFill>
            <a:latin typeface="Candara" pitchFamily="34" charset="0"/>
          </a:endParaRPr>
        </a:p>
        <a:p>
          <a:pPr rtl="0"/>
          <a:r>
            <a:rPr lang="en-GB" sz="2800" b="1" dirty="0" smtClean="0">
              <a:solidFill>
                <a:schemeClr val="tx1"/>
              </a:solidFill>
              <a:latin typeface="Candara" pitchFamily="34" charset="0"/>
            </a:rPr>
            <a:t>Big Data </a:t>
          </a:r>
          <a:r>
            <a:rPr lang="en-GB" sz="2000" b="1" dirty="0" smtClean="0">
              <a:solidFill>
                <a:schemeClr val="tx1"/>
              </a:solidFill>
              <a:latin typeface="Candara" pitchFamily="34" charset="0"/>
              <a:sym typeface="Wingdings" pitchFamily="2" charset="2"/>
            </a:rPr>
            <a:t> </a:t>
          </a:r>
          <a:r>
            <a:rPr lang="en-GB" sz="2800" b="1" dirty="0" smtClean="0">
              <a:solidFill>
                <a:schemeClr val="tx1"/>
              </a:solidFill>
              <a:latin typeface="Candara" pitchFamily="34" charset="0"/>
              <a:sym typeface="Wingdings" pitchFamily="2" charset="2"/>
            </a:rPr>
            <a:t>Big Metadata</a:t>
          </a:r>
        </a:p>
        <a:p>
          <a:pPr rtl="0"/>
          <a:r>
            <a:rPr lang="en-GB" sz="2000" b="1" dirty="0" smtClean="0">
              <a:solidFill>
                <a:schemeClr val="tx1"/>
              </a:solidFill>
              <a:latin typeface="Candara" pitchFamily="34" charset="0"/>
            </a:rPr>
            <a:t/>
          </a:r>
          <a:br>
            <a:rPr lang="en-GB" sz="2000" b="1" dirty="0" smtClean="0">
              <a:solidFill>
                <a:schemeClr val="tx1"/>
              </a:solidFill>
              <a:latin typeface="Candara" pitchFamily="34" charset="0"/>
            </a:rPr>
          </a:br>
          <a:r>
            <a:rPr lang="en-GB" sz="2800" b="1" dirty="0" smtClean="0">
              <a:solidFill>
                <a:schemeClr val="tx1"/>
              </a:solidFill>
              <a:latin typeface="Candara" pitchFamily="34" charset="0"/>
            </a:rPr>
            <a:t>Information-richness changes how we think about strongly-typed programming languages</a:t>
          </a:r>
          <a:endParaRPr lang="en-GB" sz="2800" b="1"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04EF22C5-403D-44E8-B2FB-86784B45C649}" type="presOf" srcId="{D2F99239-ADAA-43C4-A157-005E3A681CB1}" destId="{91A33E2A-D1D0-4231-8717-5CDCD49B25D5}" srcOrd="0" destOrd="0" presId="urn:microsoft.com/office/officeart/2005/8/layout/orgChart1"/>
    <dgm:cxn modelId="{2480FEF4-5744-474A-B128-697706695B99}" type="presOf" srcId="{A216A04D-80BF-4D62-86B8-B2A727123A9B}" destId="{441A4C77-5D4C-4807-A0F2-8C51A874502C}"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A3DA80A5-CE09-4074-9F6C-81C5EDDBD8E0}" type="presOf" srcId="{A216A04D-80BF-4D62-86B8-B2A727123A9B}" destId="{F71A6357-7DE9-49EE-A9CA-84DD1E391A6B}" srcOrd="1" destOrd="0" presId="urn:microsoft.com/office/officeart/2005/8/layout/orgChart1"/>
    <dgm:cxn modelId="{97B86F08-DBB0-44D3-8415-A970689E88EE}" type="presParOf" srcId="{91A33E2A-D1D0-4231-8717-5CDCD49B25D5}" destId="{EC837B64-DE45-4E50-8C2C-55AE32D7C12D}" srcOrd="0" destOrd="0" presId="urn:microsoft.com/office/officeart/2005/8/layout/orgChart1"/>
    <dgm:cxn modelId="{64B08292-6A76-409E-8447-19880C51C2B2}" type="presParOf" srcId="{EC837B64-DE45-4E50-8C2C-55AE32D7C12D}" destId="{DF7F3701-3B15-4256-8990-8E139077E4E7}" srcOrd="0" destOrd="0" presId="urn:microsoft.com/office/officeart/2005/8/layout/orgChart1"/>
    <dgm:cxn modelId="{F41AF062-722A-4DD1-9BC6-4495D8AE4A92}" type="presParOf" srcId="{DF7F3701-3B15-4256-8990-8E139077E4E7}" destId="{441A4C77-5D4C-4807-A0F2-8C51A874502C}" srcOrd="0" destOrd="0" presId="urn:microsoft.com/office/officeart/2005/8/layout/orgChart1"/>
    <dgm:cxn modelId="{3834E402-03FB-423B-8A2F-41D7A1776A20}" type="presParOf" srcId="{DF7F3701-3B15-4256-8990-8E139077E4E7}" destId="{F71A6357-7DE9-49EE-A9CA-84DD1E391A6B}" srcOrd="1" destOrd="0" presId="urn:microsoft.com/office/officeart/2005/8/layout/orgChart1"/>
    <dgm:cxn modelId="{D29C9FA0-0A09-4B73-9423-23F17D72A63F}" type="presParOf" srcId="{EC837B64-DE45-4E50-8C2C-55AE32D7C12D}" destId="{A15BC738-6B89-4ACD-A2E2-C42E90B84D27}" srcOrd="1" destOrd="0" presId="urn:microsoft.com/office/officeart/2005/8/layout/orgChart1"/>
    <dgm:cxn modelId="{E432DE66-24A8-4BDE-97DB-B7C524D09F19}"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.NET CLI </a:t>
          </a:r>
        </a:p>
        <a:p>
          <a:pPr lvl="0" algn="ctr" defTabSz="1555750" rtl="0">
            <a:lnSpc>
              <a:spcPct val="90000"/>
            </a:lnSpc>
            <a:spcBef>
              <a:spcPct val="0"/>
            </a:spcBef>
            <a:spcAft>
              <a:spcPct val="35000"/>
            </a:spcAft>
          </a:pPr>
          <a:r>
            <a:rPr lang="en-GB" sz="3500" kern="1200" dirty="0" smtClean="0"/>
            <a:t>2.0-4.0</a:t>
          </a:r>
          <a:endParaRPr lang="en-GB" sz="3500" kern="1200" dirty="0"/>
        </a:p>
      </dsp:txBody>
      <dsp:txXfrm>
        <a:off x="0" y="850778"/>
        <a:ext cx="2619374" cy="1571624"/>
      </dsp:txXfrm>
    </dsp:sp>
    <dsp:sp modelId="{EAC128E0-B124-45FB-8D3C-3545493916D3}">
      <dsp:nvSpPr>
        <dsp:cNvPr id="0" name=""/>
        <dsp:cNvSpPr/>
      </dsp:nvSpPr>
      <dsp:spPr>
        <a:xfrm>
          <a:off x="2881312"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C#/VB </a:t>
          </a:r>
        </a:p>
        <a:p>
          <a:pPr lvl="0" algn="ctr" defTabSz="1555750" rtl="0">
            <a:lnSpc>
              <a:spcPct val="90000"/>
            </a:lnSpc>
            <a:spcBef>
              <a:spcPct val="0"/>
            </a:spcBef>
            <a:spcAft>
              <a:spcPct val="35000"/>
            </a:spcAft>
          </a:pPr>
          <a:r>
            <a:rPr lang="en-GB" sz="3500" kern="1200" dirty="0" smtClean="0"/>
            <a:t>1.0-5.0</a:t>
          </a:r>
          <a:endParaRPr lang="en-GB" sz="3500" kern="1200" dirty="0"/>
        </a:p>
      </dsp:txBody>
      <dsp:txXfrm>
        <a:off x="2881312" y="850778"/>
        <a:ext cx="2619374" cy="1571624"/>
      </dsp:txXfrm>
    </dsp:sp>
    <dsp:sp modelId="{8D6C514E-5F0B-4031-86ED-B4F24281469C}">
      <dsp:nvSpPr>
        <dsp:cNvPr id="0" name=""/>
        <dsp:cNvSpPr/>
      </dsp:nvSpPr>
      <dsp:spPr>
        <a:xfrm>
          <a:off x="5762625"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F#</a:t>
          </a:r>
        </a:p>
        <a:p>
          <a:pPr lvl="0" algn="ctr" defTabSz="1555750" rtl="0">
            <a:lnSpc>
              <a:spcPct val="90000"/>
            </a:lnSpc>
            <a:spcBef>
              <a:spcPct val="0"/>
            </a:spcBef>
            <a:spcAft>
              <a:spcPct val="35000"/>
            </a:spcAft>
          </a:pPr>
          <a:r>
            <a:rPr lang="en-GB" sz="3500" kern="1200" dirty="0" smtClean="0"/>
            <a:t>2.0</a:t>
          </a:r>
          <a:endParaRPr lang="en-GB" sz="3500" kern="1200" dirty="0"/>
        </a:p>
      </dsp:txBody>
      <dsp:txXfrm>
        <a:off x="5762625" y="850778"/>
        <a:ext cx="2619374" cy="1571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923940"/>
          <a:ext cx="3520286" cy="1469538"/>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b="1" kern="1200" dirty="0" smtClean="0">
              <a:latin typeface="Candara" pitchFamily="34" charset="0"/>
            </a:rPr>
            <a:t>The </a:t>
          </a:r>
          <a:r>
            <a:rPr lang="en-GB" sz="2500" b="1" kern="1200" dirty="0" smtClean="0">
              <a:solidFill>
                <a:srgbClr val="FFFF00"/>
              </a:solidFill>
              <a:latin typeface="Candara" pitchFamily="34" charset="0"/>
            </a:rPr>
            <a:t>dark days </a:t>
          </a:r>
          <a:r>
            <a:rPr lang="en-GB" sz="2500" b="1" kern="1200" dirty="0" smtClean="0">
              <a:latin typeface="Candara" pitchFamily="34" charset="0"/>
            </a:rPr>
            <a:t>of object fundamentalism are past us </a:t>
          </a:r>
          <a:r>
            <a:rPr lang="en-GB" sz="2500" b="1" kern="1200" dirty="0" smtClean="0">
              <a:latin typeface="Candara" pitchFamily="34" charset="0"/>
              <a:sym typeface="Wingdings" pitchFamily="2" charset="2"/>
            </a:rPr>
            <a:t></a:t>
          </a:r>
          <a:endParaRPr lang="en-GB" sz="2500" b="1" kern="1200" dirty="0">
            <a:latin typeface="Candara" pitchFamily="34" charset="0"/>
          </a:endParaRPr>
        </a:p>
      </dsp:txBody>
      <dsp:txXfrm>
        <a:off x="113579" y="2283704"/>
        <a:ext cx="2442231" cy="2024996"/>
      </dsp:txXfrm>
    </dsp:sp>
    <dsp:sp modelId="{C38102D6-B54A-4BEF-A77E-EA2945FD8620}">
      <dsp:nvSpPr>
        <dsp:cNvPr id="0" name=""/>
        <dsp:cNvSpPr/>
      </dsp:nvSpPr>
      <dsp:spPr>
        <a:xfrm>
          <a:off x="2798424"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rgbClr val="FFFF00"/>
              </a:solidFill>
              <a:latin typeface="Candara" pitchFamily="34" charset="0"/>
            </a:rPr>
            <a:t>Mixed OO/FP languages </a:t>
          </a:r>
          <a:r>
            <a:rPr lang="en-US" sz="2500" b="1" kern="1200" dirty="0" smtClean="0">
              <a:solidFill>
                <a:schemeClr val="tx1"/>
              </a:solidFill>
              <a:latin typeface="Candara" pitchFamily="34" charset="0"/>
            </a:rPr>
            <a:t>are now </a:t>
          </a:r>
          <a:r>
            <a:rPr lang="en-US" sz="2500" b="1" kern="1200" dirty="0" smtClean="0">
              <a:solidFill>
                <a:srgbClr val="FFFF00"/>
              </a:solidFill>
              <a:latin typeface="Candara" pitchFamily="34" charset="0"/>
            </a:rPr>
            <a:t>industry standard</a:t>
          </a:r>
        </a:p>
        <a:p>
          <a:pPr lvl="0" algn="ctr" defTabSz="1111250">
            <a:lnSpc>
              <a:spcPct val="90000"/>
            </a:lnSpc>
            <a:spcBef>
              <a:spcPct val="0"/>
            </a:spcBef>
            <a:spcAft>
              <a:spcPct val="35000"/>
            </a:spcAft>
          </a:pPr>
          <a:r>
            <a:rPr lang="en-US" sz="1400" b="1" kern="1200" dirty="0" smtClean="0">
              <a:solidFill>
                <a:srgbClr val="FFFF00"/>
              </a:solidFill>
              <a:latin typeface="Candara" pitchFamily="34" charset="0"/>
            </a:rPr>
            <a:t>(C#, C++, VB, Java, </a:t>
          </a:r>
          <a:r>
            <a:rPr lang="en-US" sz="1400" b="1" kern="1200" dirty="0" err="1" smtClean="0">
              <a:solidFill>
                <a:srgbClr val="FFFF00"/>
              </a:solidFill>
              <a:latin typeface="Candara" pitchFamily="34" charset="0"/>
            </a:rPr>
            <a:t>Javascript</a:t>
          </a:r>
          <a:r>
            <a:rPr lang="en-US" sz="1400" b="1" kern="1200" dirty="0" smtClean="0">
              <a:solidFill>
                <a:srgbClr val="FFFF00"/>
              </a:solidFill>
              <a:latin typeface="Candara" pitchFamily="34" charset="0"/>
            </a:rPr>
            <a:t>, </a:t>
          </a:r>
          <a:r>
            <a:rPr lang="en-US" sz="1400" b="1" kern="1200" dirty="0" err="1" smtClean="0">
              <a:solidFill>
                <a:srgbClr val="FFFF00"/>
              </a:solidFill>
              <a:latin typeface="Candara" pitchFamily="34" charset="0"/>
            </a:rPr>
            <a:t>Scala</a:t>
          </a:r>
          <a:r>
            <a:rPr lang="en-US" sz="1400" b="1" kern="1200" dirty="0" smtClean="0">
              <a:solidFill>
                <a:srgbClr val="FFFF00"/>
              </a:solidFill>
              <a:latin typeface="Candara" pitchFamily="34" charset="0"/>
            </a:rPr>
            <a:t>, F#, …)</a:t>
          </a:r>
          <a:endParaRPr lang="en-GB" sz="2000" b="1" kern="1200" dirty="0">
            <a:latin typeface="Candara" pitchFamily="34" charset="0"/>
          </a:endParaRPr>
        </a:p>
      </dsp:txBody>
      <dsp:txXfrm>
        <a:off x="2907971" y="2283704"/>
        <a:ext cx="2442231" cy="2024996"/>
      </dsp:txXfrm>
    </dsp:sp>
    <dsp:sp modelId="{3D61F710-B6E5-43AB-9DA8-C0106FC3CE42}">
      <dsp:nvSpPr>
        <dsp:cNvPr id="0" name=""/>
        <dsp:cNvSpPr/>
      </dsp:nvSpPr>
      <dsp:spPr>
        <a:xfrm>
          <a:off x="5592816"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latin typeface="Candara" pitchFamily="34" charset="0"/>
            </a:rPr>
            <a:t>Academia has </a:t>
          </a:r>
          <a:r>
            <a:rPr lang="en-US" sz="2500" b="1" kern="1200" dirty="0" smtClean="0">
              <a:solidFill>
                <a:srgbClr val="FFFF00"/>
              </a:solidFill>
              <a:latin typeface="Candara" pitchFamily="34" charset="0"/>
            </a:rPr>
            <a:t>played its part </a:t>
          </a:r>
          <a:r>
            <a:rPr lang="en-US" sz="2500" b="1" kern="1200" dirty="0" smtClean="0">
              <a:solidFill>
                <a:schemeClr val="tx1"/>
              </a:solidFill>
              <a:latin typeface="Candara" pitchFamily="34" charset="0"/>
            </a:rPr>
            <a:t>in this transformation</a:t>
          </a:r>
          <a:endParaRPr lang="en-GB" sz="2500" b="1" kern="1200" dirty="0">
            <a:latin typeface="Candara" pitchFamily="34" charset="0"/>
          </a:endParaRPr>
        </a:p>
      </dsp:txBody>
      <dsp:txXfrm>
        <a:off x="5702363" y="2283704"/>
        <a:ext cx="2442231" cy="20249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313097" y="41"/>
          <a:ext cx="7755805" cy="387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GB" sz="2800" b="1" kern="1200" baseline="0" dirty="0" smtClean="0"/>
            <a:t>Summary</a:t>
          </a:r>
          <a:br>
            <a:rPr lang="en-GB" sz="2800" b="1" kern="1200" baseline="0" dirty="0" smtClean="0"/>
          </a:br>
          <a:r>
            <a:rPr lang="en-GB" sz="2800" b="1" kern="1200" baseline="0" dirty="0" smtClean="0"/>
            <a:t/>
          </a:r>
          <a:br>
            <a:rPr lang="en-GB" sz="2800" b="1" kern="1200" baseline="0" dirty="0" smtClean="0"/>
          </a:br>
          <a:r>
            <a:rPr lang="en-GB" sz="2800" b="1" kern="1200" dirty="0" smtClean="0">
              <a:solidFill>
                <a:schemeClr val="tx1"/>
              </a:solidFill>
              <a:latin typeface="Candara" pitchFamily="34" charset="0"/>
            </a:rPr>
            <a:t>The world is information rich, our programming needs to be information-rich too</a:t>
          </a:r>
          <a:br>
            <a:rPr lang="en-GB" sz="2800" b="1" kern="1200" dirty="0" smtClean="0">
              <a:solidFill>
                <a:schemeClr val="tx1"/>
              </a:solidFill>
              <a:latin typeface="Candara" pitchFamily="34" charset="0"/>
            </a:rPr>
          </a:br>
          <a:endParaRPr lang="en-GB" sz="2000" b="1" kern="1200" dirty="0" smtClean="0">
            <a:solidFill>
              <a:schemeClr val="tx1"/>
            </a:solidFill>
            <a:latin typeface="Candara" pitchFamily="34" charset="0"/>
          </a:endParaRPr>
        </a:p>
        <a:p>
          <a:pPr lvl="0" algn="ctr" defTabSz="1244600" rtl="0">
            <a:lnSpc>
              <a:spcPct val="90000"/>
            </a:lnSpc>
            <a:spcBef>
              <a:spcPct val="0"/>
            </a:spcBef>
            <a:spcAft>
              <a:spcPct val="35000"/>
            </a:spcAft>
          </a:pPr>
          <a:r>
            <a:rPr lang="en-GB" sz="2800" b="1" kern="1200" dirty="0" smtClean="0">
              <a:solidFill>
                <a:schemeClr val="tx1"/>
              </a:solidFill>
              <a:latin typeface="Candara" pitchFamily="34" charset="0"/>
            </a:rPr>
            <a:t>Big Data </a:t>
          </a:r>
          <a:r>
            <a:rPr lang="en-GB" sz="2000" b="1" kern="1200" dirty="0" smtClean="0">
              <a:solidFill>
                <a:schemeClr val="tx1"/>
              </a:solidFill>
              <a:latin typeface="Candara" pitchFamily="34" charset="0"/>
              <a:sym typeface="Wingdings" pitchFamily="2" charset="2"/>
            </a:rPr>
            <a:t> </a:t>
          </a:r>
          <a:r>
            <a:rPr lang="en-GB" sz="2800" b="1" kern="1200" dirty="0" smtClean="0">
              <a:solidFill>
                <a:schemeClr val="tx1"/>
              </a:solidFill>
              <a:latin typeface="Candara" pitchFamily="34" charset="0"/>
              <a:sym typeface="Wingdings" pitchFamily="2" charset="2"/>
            </a:rPr>
            <a:t>Big Metadata</a:t>
          </a:r>
        </a:p>
        <a:p>
          <a:pPr lvl="0" algn="ctr" defTabSz="1244600" rtl="0">
            <a:lnSpc>
              <a:spcPct val="90000"/>
            </a:lnSpc>
            <a:spcBef>
              <a:spcPct val="0"/>
            </a:spcBef>
            <a:spcAft>
              <a:spcPct val="35000"/>
            </a:spcAft>
          </a:pPr>
          <a:r>
            <a:rPr lang="en-GB" sz="2000" b="1" kern="1200" dirty="0" smtClean="0">
              <a:solidFill>
                <a:schemeClr val="tx1"/>
              </a:solidFill>
              <a:latin typeface="Candara" pitchFamily="34" charset="0"/>
            </a:rPr>
            <a:t/>
          </a:r>
          <a:br>
            <a:rPr lang="en-GB" sz="2000" b="1" kern="1200" dirty="0" smtClean="0">
              <a:solidFill>
                <a:schemeClr val="tx1"/>
              </a:solidFill>
              <a:latin typeface="Candara" pitchFamily="34" charset="0"/>
            </a:rPr>
          </a:br>
          <a:r>
            <a:rPr lang="en-GB" sz="2800" b="1" kern="1200" dirty="0" smtClean="0">
              <a:solidFill>
                <a:schemeClr val="tx1"/>
              </a:solidFill>
              <a:latin typeface="Candara" pitchFamily="34" charset="0"/>
            </a:rPr>
            <a:t>Information-richness changes how we think about strongly-typed programming languages</a:t>
          </a:r>
          <a:endParaRPr lang="en-GB" sz="2800" b="1" kern="1200" dirty="0"/>
        </a:p>
      </dsp:txBody>
      <dsp:txXfrm>
        <a:off x="313097" y="41"/>
        <a:ext cx="7755805" cy="38779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5/8/2012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5/8/2012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604798"/>
            <a:ext cx="7772400" cy="1470025"/>
          </a:xfrm>
          <a:prstGeom prst="rect">
            <a:avLst/>
          </a:prstGeom>
        </p:spPr>
        <p:txBody>
          <a:bodyPr>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569" y="3909053"/>
            <a:ext cx="7815091" cy="1752600"/>
          </a:xfrm>
          <a:prstGeom prst="rect">
            <a:avLst/>
          </a:prstGeom>
        </p:spPr>
        <p:txBody>
          <a:bodyPr>
            <a:noAutofit/>
          </a:bodyPr>
          <a:lstStyle>
            <a:lvl1pPr marL="0" indent="0" algn="l">
              <a:lnSpc>
                <a:spcPct val="75000"/>
              </a:lnSpc>
              <a:buNone/>
              <a:defRPr sz="2800" b="0">
                <a:solidFill>
                  <a:srgbClr val="F4793B"/>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58" y="1214425"/>
            <a:ext cx="8429684" cy="4643471"/>
          </a:xfrm>
          <a:prstGeom prst="rect">
            <a:avLst/>
          </a:prstGeom>
        </p:spPr>
        <p:txBody>
          <a:bodyPr>
            <a:normAutofit/>
          </a:bodyPr>
          <a:lstStyle>
            <a:lvl1pPr marL="342900" indent="-342900">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800100" indent="-342900">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73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145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71700" indent="-342900">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8" y="1857387"/>
            <a:ext cx="4143374" cy="3000375"/>
          </a:xfrm>
          <a:prstGeom prst="rect">
            <a:avLst/>
          </a:prstGeom>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857375"/>
            <a:ext cx="4143404" cy="3000375"/>
          </a:xfrm>
          <a:prstGeom prst="rect">
            <a:avLst/>
          </a:prstGeom>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8" y="1857387"/>
            <a:ext cx="4143374"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857375"/>
            <a:ext cx="4143404" cy="3000375"/>
          </a:xfrm>
          <a:prstGeom prst="rect">
            <a:avLst/>
          </a:prstGeom>
          <a:solidFill>
            <a:srgbClr val="1F8BF0"/>
          </a:solidFill>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8" y="1643053"/>
            <a:ext cx="4143374" cy="428625"/>
          </a:xfrm>
          <a:prstGeom prst="rect">
            <a:avLst/>
          </a:prstGeom>
          <a:no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442" y="1643053"/>
            <a:ext cx="4099263" cy="428625"/>
          </a:xfrm>
          <a:prstGeom prst="rect">
            <a:avLst/>
          </a:prstGeom>
          <a:no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188" y="2214578"/>
            <a:ext cx="4167187"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2214565"/>
            <a:ext cx="4096702"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8" y="1643053"/>
            <a:ext cx="4143374" cy="428625"/>
          </a:xfrm>
          <a:prstGeom prst="rect">
            <a:avLst/>
          </a:prstGeom>
          <a:solidFill>
            <a:srgbClr val="F4793B"/>
          </a:solid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442" y="1643053"/>
            <a:ext cx="4099263" cy="428625"/>
          </a:xfrm>
          <a:prstGeom prst="rect">
            <a:avLst/>
          </a:prstGeom>
          <a:solidFill>
            <a:srgbClr val="1F8BF0"/>
          </a:solid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188" y="2214578"/>
            <a:ext cx="4167187"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2214565"/>
            <a:ext cx="4096702" cy="3000375"/>
          </a:xfrm>
          <a:prstGeom prst="rect">
            <a:avLst/>
          </a:prstGeom>
          <a:solidFill>
            <a:srgbClr val="1F8BF0"/>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6872"/>
            <a:ext cx="9144000" cy="1632181"/>
          </a:xfrm>
          <a:prstGeom prst="rect">
            <a:avLst/>
          </a:prstGeom>
          <a:solidFill>
            <a:srgbClr val="1F8BF0"/>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6872"/>
            <a:ext cx="9144000" cy="1632181"/>
          </a:xfrm>
          <a:prstGeom prst="rect">
            <a:avLst/>
          </a:prstGeom>
          <a:solidFill>
            <a:srgbClr val="FF19A7"/>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6872"/>
            <a:ext cx="9144000" cy="1632181"/>
          </a:xfrm>
          <a:prstGeom prst="rect">
            <a:avLst/>
          </a:prstGeom>
          <a:solidFill>
            <a:srgbClr val="F4793B"/>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00" y="6248208"/>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02"/>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3166863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287976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92299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6286635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1116717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37086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2106264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57596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27274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9562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29814"/>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29814"/>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2662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65307"/>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5589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65307"/>
            <a:ext cx="4115872"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5589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21003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92367661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790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7905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2160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89345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881947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0"/>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04"/>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01701646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6" y="1304548"/>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165105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64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591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2590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89756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86804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84387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21943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0348411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695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0886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8531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7904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73678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5883891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solidFill>
                <a:prstClr val="white"/>
              </a:solidFill>
            </a:endParaRPr>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solidFill>
                  <a:prstClr val="white"/>
                </a:solidFill>
              </a:rPr>
              <a:pPr/>
              <a:t>‹#›</a:t>
            </a:fld>
            <a:endParaRPr lang="en-GB">
              <a:solidFill>
                <a:prstClr val="white"/>
              </a:solidFill>
            </a:endParaRPr>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solidFill>
                <a:prstClr val="white"/>
              </a:solidFill>
            </a:endParaRPr>
          </a:p>
        </p:txBody>
      </p:sp>
    </p:spTree>
    <p:extLst>
      <p:ext uri="{BB962C8B-B14F-4D97-AF65-F5344CB8AC3E}">
        <p14:creationId xmlns:p14="http://schemas.microsoft.com/office/powerpoint/2010/main" val="341056540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6981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5143626"/>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676507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6" y="1304548"/>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654368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17.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5.xml"/><Relationship Id="rId18" Type="http://schemas.openxmlformats.org/officeDocument/2006/relationships/image" Target="../media/image12.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11.png"/><Relationship Id="rId2" Type="http://schemas.openxmlformats.org/officeDocument/2006/relationships/slideLayout" Target="../slideLayouts/slideLayout20.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9.png"/><Relationship Id="rId10" Type="http://schemas.openxmlformats.org/officeDocument/2006/relationships/slideLayout" Target="../slideLayouts/slideLayout28.xml"/><Relationship Id="rId19" Type="http://schemas.openxmlformats.org/officeDocument/2006/relationships/image" Target="../media/image13.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6.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7.xml"/><Relationship Id="rId3" Type="http://schemas.openxmlformats.org/officeDocument/2006/relationships/slideLayout" Target="../slideLayouts/slideLayout54.xml"/><Relationship Id="rId21" Type="http://schemas.openxmlformats.org/officeDocument/2006/relationships/image" Target="../media/image3.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2.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7" r:id="rId14"/>
    <p:sldLayoutId id="2147483728" r:id="rId15"/>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8"/>
        </a:buBlip>
        <a:defRPr sz="3200" kern="1200">
          <a:gradFill>
            <a:gsLst>
              <a:gs pos="0">
                <a:schemeClr val="tx1"/>
              </a:gs>
              <a:gs pos="86000">
                <a:schemeClr val="tx1"/>
              </a:gs>
            </a:gsLst>
            <a:lin ang="5400000" scaled="0"/>
          </a:gradFill>
          <a:latin typeface="Candara"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Candara"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Candara"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Candara"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Candara"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1287555"/>
            <a:ext cx="5760640" cy="440252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userDrawn="1"/>
        </p:nvSpPr>
        <p:spPr bwMode="auto">
          <a:xfrm>
            <a:off x="6463574" y="1287555"/>
            <a:ext cx="2005242" cy="21608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14400">
              <a:buFont typeface="Arial" pitchFamily="34" charset="0"/>
              <a:buNone/>
            </a:pPr>
            <a:r>
              <a:rPr lang="fr-FR" sz="2400" dirty="0" smtClean="0">
                <a:solidFill>
                  <a:prstClr val="white"/>
                </a:solidFill>
                <a:latin typeface="Segoe UI Light" pitchFamily="34" charset="0"/>
              </a:rPr>
              <a:t>palais des congrès </a:t>
            </a:r>
          </a:p>
          <a:p>
            <a:pPr defTabSz="914400">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3529279"/>
            <a:ext cx="2007574" cy="21608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b" anchorCtr="0" compatLnSpc="1">
            <a:prstTxWarp prst="textNoShape">
              <a:avLst/>
            </a:prstTxWarp>
          </a:bodyPr>
          <a:lstStyle/>
          <a:p>
            <a:pPr defTabSz="914099"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8" y="2051424"/>
            <a:ext cx="5486400" cy="209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328902" y="110142"/>
            <a:ext cx="1367484" cy="894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380996" y="214179"/>
            <a:ext cx="1307293" cy="478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8727796" y="590033"/>
            <a:ext cx="321436" cy="417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110141"/>
            <a:ext cx="321436" cy="441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49373" y="713634"/>
            <a:ext cx="278281" cy="1698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69235" y="224081"/>
            <a:ext cx="235513" cy="21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7" r:id="rId12"/>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16791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800" r:id="rId20"/>
    <p:sldLayoutId id="2147483801" r:id="rId2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80667"/>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8" r:id="rId15"/>
    <p:sldLayoutId id="2147483819" r:id="rId16"/>
    <p:sldLayoutId id="2147483820" r:id="rId17"/>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0"/>
        </a:buBlip>
        <a:defRPr sz="3200" kern="1200">
          <a:gradFill>
            <a:gsLst>
              <a:gs pos="0">
                <a:schemeClr val="tx1"/>
              </a:gs>
              <a:gs pos="86000">
                <a:schemeClr val="tx1"/>
              </a:gs>
            </a:gsLst>
            <a:lin ang="5400000" scaled="0"/>
          </a:gradFill>
          <a:latin typeface="Candara"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2800" kern="1200">
          <a:gradFill>
            <a:gsLst>
              <a:gs pos="0">
                <a:schemeClr val="tx1"/>
              </a:gs>
              <a:gs pos="86000">
                <a:schemeClr val="tx1"/>
              </a:gs>
            </a:gsLst>
            <a:lin ang="5400000" scaled="0"/>
          </a:gradFill>
          <a:latin typeface="Candara"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Candara"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Candara"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2000" kern="1200">
          <a:gradFill>
            <a:gsLst>
              <a:gs pos="0">
                <a:schemeClr val="tx1"/>
              </a:gs>
              <a:gs pos="86000">
                <a:schemeClr val="tx1"/>
              </a:gs>
            </a:gsLst>
            <a:lin ang="5400000" scaled="0"/>
          </a:gradFill>
          <a:latin typeface="Candara"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569" y="4604378"/>
            <a:ext cx="7815091" cy="1752600"/>
          </a:xfrm>
        </p:spPr>
        <p:txBody>
          <a:bodyPr/>
          <a:lstStyle/>
          <a:p>
            <a:r>
              <a:rPr lang="fr-FR" dirty="0" smtClean="0">
                <a:solidFill>
                  <a:srgbClr val="1F8BF0"/>
                </a:solidFill>
              </a:rPr>
              <a:t>3</a:t>
            </a:r>
            <a:r>
              <a:rPr lang="fr-FR" b="0" dirty="0" smtClean="0">
                <a:solidFill>
                  <a:srgbClr val="1F8BF0"/>
                </a:solidFill>
              </a:rPr>
              <a:t> May 2012</a:t>
            </a:r>
            <a:br>
              <a:rPr lang="fr-FR" b="0" dirty="0" smtClean="0">
                <a:solidFill>
                  <a:srgbClr val="1F8BF0"/>
                </a:solidFill>
              </a:rPr>
            </a:br>
            <a:r>
              <a:rPr lang="fr-FR" b="0" dirty="0" smtClean="0">
                <a:solidFill>
                  <a:srgbClr val="1F8BF0"/>
                </a:solidFill>
              </a:rPr>
              <a:t>Don Syme</a:t>
            </a:r>
          </a:p>
          <a:p>
            <a:r>
              <a:rPr lang="fr-FR" dirty="0" smtClean="0">
                <a:solidFill>
                  <a:srgbClr val="1F8BF0"/>
                </a:solidFill>
              </a:rPr>
              <a:t>Principal </a:t>
            </a:r>
            <a:r>
              <a:rPr lang="fr-FR" dirty="0" err="1" smtClean="0">
                <a:solidFill>
                  <a:srgbClr val="1F8BF0"/>
                </a:solidFill>
              </a:rPr>
              <a:t>Researcher</a:t>
            </a:r>
            <a:r>
              <a:rPr lang="fr-FR" dirty="0" smtClean="0">
                <a:solidFill>
                  <a:srgbClr val="1F8BF0"/>
                </a:solidFill>
              </a:rPr>
              <a:t>, </a:t>
            </a:r>
            <a:r>
              <a:rPr lang="fr-FR" b="0" dirty="0" smtClean="0">
                <a:solidFill>
                  <a:srgbClr val="1F8BF0"/>
                </a:solidFill>
              </a:rPr>
              <a:t>Microsoft </a:t>
            </a:r>
            <a:r>
              <a:rPr lang="fr-FR" b="0" dirty="0" err="1" smtClean="0">
                <a:solidFill>
                  <a:srgbClr val="1F8BF0"/>
                </a:solidFill>
              </a:rPr>
              <a:t>Research</a:t>
            </a:r>
            <a:r>
              <a:rPr lang="fr-FR" b="0" dirty="0" smtClean="0">
                <a:solidFill>
                  <a:srgbClr val="1F8BF0"/>
                </a:solidFill>
              </a:rPr>
              <a:t> UK</a:t>
            </a:r>
            <a:endParaRPr lang="fr-FR" b="0" dirty="0">
              <a:solidFill>
                <a:srgbClr val="1F8BF0"/>
              </a:solidFill>
            </a:endParaRPr>
          </a:p>
        </p:txBody>
      </p:sp>
      <p:sp>
        <p:nvSpPr>
          <p:cNvPr id="4" name="Title 3"/>
          <p:cNvSpPr>
            <a:spLocks noGrp="1"/>
          </p:cNvSpPr>
          <p:nvPr>
            <p:ph type="ctrTitle"/>
          </p:nvPr>
        </p:nvSpPr>
        <p:spPr>
          <a:xfrm>
            <a:off x="693093" y="871373"/>
            <a:ext cx="7772400" cy="1470025"/>
          </a:xfrm>
        </p:spPr>
        <p:txBody>
          <a:bodyPr/>
          <a:lstStyle/>
          <a:p>
            <a:r>
              <a:rPr lang="en-GB" sz="4400" dirty="0" smtClean="0">
                <a:latin typeface="Candara" pitchFamily="34" charset="0"/>
                <a:sym typeface="Wingdings" pitchFamily="2" charset="2"/>
              </a:rPr>
              <a:t>Themes in Functional and Information-Rich Programming</a:t>
            </a:r>
            <a:endParaRPr lang="fr-FR" sz="2000" dirty="0">
              <a:latin typeface="Candara" pitchFamily="34" charset="0"/>
            </a:endParaRPr>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0" y="230188"/>
            <a:ext cx="8382000" cy="609398"/>
          </a:xfrm>
        </p:spPr>
        <p:txBody>
          <a:bodyPr/>
          <a:lstStyle/>
          <a:p>
            <a:r>
              <a:rPr lang="en-GB" dirty="0"/>
              <a:t>1998 to 2010…</a:t>
            </a:r>
          </a:p>
        </p:txBody>
      </p:sp>
      <p:graphicFrame>
        <p:nvGraphicFramePr>
          <p:cNvPr id="3" name="Diagram 2"/>
          <p:cNvGraphicFramePr/>
          <p:nvPr>
            <p:extLst>
              <p:ext uri="{D42A27DB-BD31-4B8C-83A1-F6EECF244321}">
                <p14:modId xmlns:p14="http://schemas.microsoft.com/office/powerpoint/2010/main" val="409116052"/>
              </p:ext>
            </p:extLst>
          </p:nvPr>
        </p:nvGraphicFramePr>
        <p:xfrm>
          <a:off x="533401" y="514350"/>
          <a:ext cx="8258174" cy="5610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59160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latin typeface="Segoe UI (Headings)"/>
              </a:rPr>
              <a:t>The Information Revolution</a:t>
            </a:r>
            <a:endParaRPr lang="en-GB" dirty="0">
              <a:latin typeface="Segoe UI (Headings)"/>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593872"/>
            <a:ext cx="7344816" cy="3966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740483485"/>
              </p:ext>
            </p:extLst>
          </p:nvPr>
        </p:nvGraphicFramePr>
        <p:xfrm>
          <a:off x="2843808" y="764704"/>
          <a:ext cx="5472608" cy="43959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314325" y="942975"/>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485775" y="1038225"/>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4263581"/>
            <a:ext cx="6324602" cy="2246769"/>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b="1" dirty="0" smtClean="0">
                <a:latin typeface="Candara" pitchFamily="34" charset="0"/>
              </a:rPr>
              <a:t>A major search is on!</a:t>
            </a:r>
          </a:p>
          <a:p>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statically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dynamic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dynamically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static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a:solidFill>
                  <a:srgbClr val="FFFF00"/>
                </a:solidFill>
                <a:latin typeface="Candara" pitchFamily="34" charset="0"/>
              </a:rPr>
              <a:t>moderate static typing </a:t>
            </a:r>
            <a:r>
              <a:rPr lang="en-US" sz="2000" b="1" dirty="0" smtClean="0">
                <a:latin typeface="Candara" pitchFamily="34" charset="0"/>
              </a:rPr>
              <a:t>in limited ways</a:t>
            </a:r>
            <a:endParaRPr lang="en-US" sz="2000" b="1" dirty="0" smtClean="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4" y="1080469"/>
            <a:ext cx="8382000" cy="4598182"/>
          </a:xfrm>
        </p:spPr>
        <p:txBody>
          <a:bodyPr/>
          <a:lstStyle/>
          <a:p>
            <a:r>
              <a:rPr lang="en-GB" sz="4800" dirty="0" smtClean="0">
                <a:latin typeface="Candara" pitchFamily="34" charset="0"/>
              </a:rPr>
              <a:t>A Challenge!</a:t>
            </a:r>
            <a:r>
              <a:rPr lang="en-GB" sz="4800" dirty="0">
                <a:latin typeface="Candara" pitchFamily="34" charset="0"/>
              </a:rPr>
              <a:t/>
            </a:r>
            <a:br>
              <a:rPr lang="en-GB" sz="4800" dirty="0">
                <a:latin typeface="Candara" pitchFamily="34" charset="0"/>
              </a:rPr>
            </a:br>
            <a:r>
              <a:rPr lang="en-GB" sz="4800" dirty="0">
                <a:latin typeface="Candara" pitchFamily="34" charset="0"/>
              </a:rPr>
              <a:t/>
            </a:r>
            <a:br>
              <a:rPr lang="en-GB" sz="4800" dirty="0">
                <a:latin typeface="Candara" pitchFamily="34" charset="0"/>
              </a:rPr>
            </a:br>
            <a:r>
              <a:rPr lang="en-GB" sz="3200" dirty="0" smtClean="0">
                <a:solidFill>
                  <a:schemeClr val="tx1"/>
                </a:solidFill>
                <a:latin typeface="Candara" pitchFamily="34" charset="0"/>
              </a:rPr>
              <a:t>Task #1: </a:t>
            </a:r>
            <a:r>
              <a:rPr lang="en-GB" sz="3200" dirty="0">
                <a:solidFill>
                  <a:schemeClr val="tx1"/>
                </a:solidFill>
                <a:latin typeface="Candara" pitchFamily="34" charset="0"/>
              </a:rPr>
              <a:t>A Chemistry Elements Class Library</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#2: </a:t>
            </a:r>
            <a:r>
              <a:rPr lang="en-GB" sz="3200" dirty="0" smtClean="0">
                <a:solidFill>
                  <a:schemeClr val="tx1"/>
                </a:solidFill>
                <a:latin typeface="Candara" pitchFamily="34" charset="0"/>
              </a:rPr>
              <a:t>A Biology Class Library</a:t>
            </a: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#3: Repeat for all f</a:t>
            </a:r>
            <a:r>
              <a:rPr lang="en-GB" sz="3200" dirty="0" smtClean="0">
                <a:solidFill>
                  <a:schemeClr val="tx1"/>
                </a:solidFill>
                <a:latin typeface="Candara" pitchFamily="34" charset="0"/>
              </a:rPr>
              <a:t>ields of human knowledge and endeavour…</a:t>
            </a:r>
            <a:r>
              <a:rPr lang="en-GB" sz="5400" dirty="0">
                <a:latin typeface="Candara" pitchFamily="34" charset="0"/>
              </a:rPr>
              <a:t/>
            </a:r>
            <a:br>
              <a:rPr lang="en-GB" sz="54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298869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Language Integrated Web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1682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484578"/>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smtClean="0">
                <a:latin typeface="Candara" pitchFamily="34" charset="0"/>
              </a:rPr>
              <a:t>“Just like a library”</a:t>
            </a:r>
            <a:br>
              <a:rPr lang="en-GB" sz="2800" dirty="0" smtClean="0">
                <a:latin typeface="Candara" pitchFamily="34" charset="0"/>
              </a:rPr>
            </a:br>
            <a:r>
              <a:rPr lang="en-GB" sz="2800" dirty="0" smtClean="0">
                <a:latin typeface="Candara" pitchFamily="34" charset="0"/>
              </a:rPr>
              <a:t/>
            </a:r>
            <a:br>
              <a:rPr lang="en-GB" sz="2800" dirty="0" smtClean="0">
                <a:latin typeface="Candara" pitchFamily="34" charset="0"/>
              </a:rPr>
            </a:br>
            <a:r>
              <a:rPr lang="en-GB" sz="3600" dirty="0" smtClean="0">
                <a:latin typeface="Candara" pitchFamily="34" charset="0"/>
              </a:rPr>
              <a:t>“</a:t>
            </a:r>
            <a:r>
              <a:rPr lang="en-GB" sz="2800" dirty="0" smtClean="0">
                <a:latin typeface="Candara" pitchFamily="34" charset="0"/>
              </a:rPr>
              <a:t>A design-time component that computes a space of types and methods…”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“An adaptor between data/services and the .NET type system…”</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“Staged, on-demand type macros…”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988784"/>
          </a:xfrm>
        </p:spPr>
        <p:txBody>
          <a:bodyPr/>
          <a:lstStyle/>
          <a:p>
            <a:pPr algn="ctr"/>
            <a:r>
              <a:rPr lang="en-GB" sz="3600" dirty="0" smtClean="0">
                <a:latin typeface="Candara" pitchFamily="34" charset="0"/>
              </a:rPr>
              <a:t>Note: Language still contains no data nor data standards</a:t>
            </a:r>
            <a:r>
              <a:rPr lang="en-GB" sz="3600" dirty="0">
                <a:latin typeface="Candara" pitchFamily="34" charset="0"/>
              </a:rPr>
              <a:t/>
            </a:r>
            <a:br>
              <a:rPr lang="en-GB" sz="3600" dirty="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Open </a:t>
            </a:r>
            <a:r>
              <a:rPr lang="en-GB" sz="3600" dirty="0">
                <a:latin typeface="Candara" pitchFamily="34" charset="0"/>
              </a:rPr>
              <a:t>a</a:t>
            </a:r>
            <a:r>
              <a:rPr lang="en-GB" sz="3600" dirty="0" smtClean="0">
                <a:latin typeface="Candara" pitchFamily="34" charset="0"/>
              </a:rPr>
              <a:t>rchitecture</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a:latin typeface="Candara" pitchFamily="34" charset="0"/>
              </a:rPr>
              <a:t/>
            </a:r>
            <a:br>
              <a:rPr lang="en-GB" sz="3600" dirty="0">
                <a:latin typeface="Candara" pitchFamily="34" charset="0"/>
              </a:rPr>
            </a:br>
            <a:r>
              <a:rPr lang="en-GB" sz="3600" dirty="0" smtClean="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983" y="9787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i="1" dirty="0"/>
              <a:t>Information-rich programming</a:t>
            </a:r>
            <a:r>
              <a:rPr lang="en-US" sz="2400" dirty="0"/>
              <a:t> </a:t>
            </a:r>
            <a:r>
              <a:rPr lang="en-US" sz="2400" dirty="0" smtClean="0"/>
              <a:t>is where external schematized information </a:t>
            </a:r>
            <a:r>
              <a:rPr lang="en-US" sz="2400" dirty="0"/>
              <a:t>sources </a:t>
            </a:r>
            <a:r>
              <a:rPr lang="en-US" sz="2400" dirty="0" smtClean="0"/>
              <a:t>are integral </a:t>
            </a:r>
            <a:r>
              <a:rPr lang="en-US" sz="2400" dirty="0"/>
              <a:t>to the operation of the programs being constructed. </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000" dirty="0"/>
              <a:t/>
            </a:r>
            <a:br>
              <a:rPr lang="en-US" sz="2000" dirty="0"/>
            </a:br>
            <a:r>
              <a:rPr lang="en-US" sz="1800" dirty="0" smtClean="0"/>
              <a:t>These may be as </a:t>
            </a:r>
            <a:r>
              <a:rPr lang="en-US" sz="1800" dirty="0"/>
              <a:t>simple as textual DSLs embedded as strings in the program itself, </a:t>
            </a:r>
            <a:r>
              <a:rPr lang="en-US" sz="1800" dirty="0" smtClean="0"/>
              <a:t>as </a:t>
            </a:r>
            <a:r>
              <a:rPr lang="en-US" sz="1800" dirty="0"/>
              <a:t>familiar as SQL databases, </a:t>
            </a:r>
            <a:r>
              <a:rPr lang="en-US" sz="1800" dirty="0" smtClean="0"/>
              <a:t>as </a:t>
            </a:r>
            <a:r>
              <a:rPr lang="en-US" sz="1800" dirty="0"/>
              <a:t>massive as a service exposing Wikipedia data, or the world-wide-web of HTML documents itself.</a:t>
            </a:r>
            <a:r>
              <a:rPr lang="en-GB" sz="1800" dirty="0"/>
              <a:t/>
            </a:r>
            <a:br>
              <a:rPr lang="en-GB" sz="1800" dirty="0"/>
            </a:br>
            <a:endParaRPr lang="en-GB" sz="40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333" y="9025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dirty="0"/>
              <a:t>A </a:t>
            </a:r>
            <a:r>
              <a:rPr lang="en-US" sz="2400" i="1" dirty="0"/>
              <a:t>(strongly-typed) information-rich programming language</a:t>
            </a:r>
            <a:r>
              <a:rPr lang="en-US" sz="2400" dirty="0"/>
              <a:t> </a:t>
            </a:r>
            <a:r>
              <a:rPr lang="en-US" sz="2400" dirty="0" smtClean="0"/>
              <a:t>integrates external </a:t>
            </a:r>
            <a:r>
              <a:rPr lang="en-US" sz="2400" dirty="0"/>
              <a:t>information sources, where the schema and content of these sources are presented in a (strongly-typed) idiomatic </a:t>
            </a:r>
            <a:r>
              <a:rPr lang="en-US" sz="2400" dirty="0" smtClean="0"/>
              <a:t>form</a:t>
            </a:r>
            <a:br>
              <a:rPr lang="en-US" sz="2400" dirty="0" smtClean="0"/>
            </a:br>
            <a:r>
              <a:rPr lang="en-US" sz="2000" dirty="0"/>
              <a:t/>
            </a:r>
            <a:br>
              <a:rPr lang="en-US" sz="2000" dirty="0"/>
            </a:br>
            <a:endParaRPr lang="en-GB" sz="40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299398" y="188640"/>
            <a:ext cx="8382000" cy="1107996"/>
          </a:xfrm>
        </p:spPr>
        <p:txBody>
          <a:bodyPr>
            <a:normAutofit/>
          </a:bodyPr>
          <a:lstStyle/>
          <a:p>
            <a:pPr eaLnBrk="1" hangingPunct="1">
              <a:defRPr/>
            </a:pPr>
            <a:r>
              <a:rPr lang="en-US" sz="5400" dirty="0" smtClean="0">
                <a:solidFill>
                  <a:schemeClr val="bg1"/>
                </a:solidFill>
              </a:rPr>
              <a:t>F# and Open Source</a:t>
            </a:r>
            <a:endParaRPr sz="5400" b="1" dirty="0" smtClean="0">
              <a:solidFill>
                <a:schemeClr val="bg1"/>
              </a:solidFill>
            </a:endParaRPr>
          </a:p>
        </p:txBody>
      </p:sp>
      <p:sp>
        <p:nvSpPr>
          <p:cNvPr id="6147" name="Text Placeholder 2"/>
          <p:cNvSpPr>
            <a:spLocks noGrp="1"/>
          </p:cNvSpPr>
          <p:nvPr>
            <p:ph type="body" idx="1"/>
          </p:nvPr>
        </p:nvSpPr>
        <p:spPr>
          <a:xfrm>
            <a:off x="621887" y="2217598"/>
            <a:ext cx="8048625" cy="1428083"/>
          </a:xfrm>
        </p:spPr>
        <p:txBody>
          <a:bodyPr anchor="ctr">
            <a:noAutofit/>
          </a:bodyPr>
          <a:lstStyle/>
          <a:p>
            <a:pPr lvl="0" algn="ctr">
              <a:lnSpc>
                <a:spcPct val="150000"/>
              </a:lnSpc>
              <a:buNone/>
              <a:defRPr/>
            </a:pPr>
            <a:endParaRPr lang="en-GB" sz="3600" dirty="0" smtClean="0">
              <a:solidFill>
                <a:schemeClr val="bg1"/>
              </a:solidFill>
            </a:endParaRPr>
          </a:p>
          <a:p>
            <a:pPr lvl="0" algn="ctr">
              <a:lnSpc>
                <a:spcPct val="150000"/>
              </a:lnSpc>
              <a:buNone/>
              <a:defRPr/>
            </a:pPr>
            <a:endParaRPr lang="en-GB" sz="3600" dirty="0">
              <a:solidFill>
                <a:schemeClr val="bg1"/>
              </a:solidFill>
            </a:endParaRPr>
          </a:p>
          <a:p>
            <a:pPr lvl="0" algn="ctr">
              <a:lnSpc>
                <a:spcPct val="150000"/>
              </a:lnSpc>
              <a:buNone/>
              <a:defRPr/>
            </a:pPr>
            <a:r>
              <a:rPr lang="en-GB" sz="3600" dirty="0" smtClean="0">
                <a:solidFill>
                  <a:schemeClr val="bg1"/>
                </a:solidFill>
              </a:rPr>
              <a:t>F# 2.0 </a:t>
            </a:r>
            <a:r>
              <a:rPr lang="en-GB" sz="3600" dirty="0" err="1" smtClean="0">
                <a:solidFill>
                  <a:schemeClr val="bg1"/>
                </a:solidFill>
              </a:rPr>
              <a:t>compiler+library</a:t>
            </a:r>
            <a:r>
              <a:rPr lang="en-GB" sz="3600" dirty="0" smtClean="0">
                <a:solidFill>
                  <a:schemeClr val="bg1"/>
                </a:solidFill>
              </a:rPr>
              <a:t> open source drop</a:t>
            </a:r>
          </a:p>
          <a:p>
            <a:pPr lvl="0" algn="ctr">
              <a:lnSpc>
                <a:spcPct val="150000"/>
              </a:lnSpc>
              <a:buNone/>
              <a:defRPr/>
            </a:pPr>
            <a:r>
              <a:rPr lang="en-GB" sz="3600" dirty="0" smtClean="0">
                <a:solidFill>
                  <a:schemeClr val="bg1"/>
                </a:solidFill>
              </a:rPr>
              <a:t>Apache 2.0 license</a:t>
            </a:r>
            <a:endParaRPr lang="en-GB" sz="3600" dirty="0">
              <a:solidFill>
                <a:schemeClr val="bg1"/>
              </a:solidFill>
            </a:endParaRPr>
          </a:p>
          <a:p>
            <a:pPr lvl="0" algn="ctr">
              <a:lnSpc>
                <a:spcPct val="150000"/>
              </a:lnSpc>
              <a:buNone/>
              <a:defRPr/>
            </a:pPr>
            <a:r>
              <a:rPr lang="en-GB" sz="2400" dirty="0" smtClean="0">
                <a:solidFill>
                  <a:schemeClr val="bg1"/>
                </a:solidFill>
              </a:rPr>
              <a:t>Runs on Linux, Mac, Windows, Browser</a:t>
            </a:r>
            <a:r>
              <a:rPr lang="en-US" sz="2400" dirty="0" smtClean="0">
                <a:solidFill>
                  <a:schemeClr val="bg1"/>
                </a:solidFill>
              </a:rPr>
              <a:t>s</a:t>
            </a:r>
            <a:r>
              <a:rPr lang="en-US" sz="2400" dirty="0">
                <a:solidFill>
                  <a:schemeClr val="bg1"/>
                </a:solidFill>
              </a:rPr>
              <a:t> </a:t>
            </a:r>
            <a:r>
              <a:rPr lang="en-US" sz="2400" dirty="0" smtClean="0">
                <a:solidFill>
                  <a:schemeClr val="bg1"/>
                </a:solidFill>
              </a:rPr>
              <a:t>(IE/Opera/Firefox/Chrome/…)</a:t>
            </a:r>
          </a:p>
          <a:p>
            <a:pPr lvl="0" algn="ctr">
              <a:lnSpc>
                <a:spcPct val="150000"/>
              </a:lnSpc>
              <a:buNone/>
              <a:defRPr/>
            </a:pPr>
            <a:r>
              <a:rPr lang="en-US" sz="2400" dirty="0" smtClean="0">
                <a:solidFill>
                  <a:schemeClr val="bg1"/>
                </a:solidFill>
              </a:rPr>
              <a:t>http://fsharppowerpack.codeplex.com </a:t>
            </a:r>
          </a:p>
          <a:p>
            <a:pPr algn="ctr">
              <a:lnSpc>
                <a:spcPct val="150000"/>
              </a:lnSpc>
              <a:buNone/>
              <a:defRPr/>
            </a:pPr>
            <a:r>
              <a:rPr lang="en-GB" dirty="0" smtClean="0">
                <a:solidFill>
                  <a:schemeClr val="bg1"/>
                </a:solidFill>
              </a:rPr>
              <a:t>New: F# 3.0 open source in preparation!</a:t>
            </a:r>
            <a:endParaRPr lang="en-US" sz="2000" dirty="0" smtClean="0">
              <a:solidFill>
                <a:schemeClr val="bg1"/>
              </a:solidFill>
            </a:endParaRPr>
          </a:p>
        </p:txBody>
      </p:sp>
      <p:sp>
        <p:nvSpPr>
          <p:cNvPr id="5" name="Text Placeholder 2"/>
          <p:cNvSpPr txBox="1">
            <a:spLocks/>
          </p:cNvSpPr>
          <p:nvPr/>
        </p:nvSpPr>
        <p:spPr>
          <a:xfrm>
            <a:off x="632774" y="1503557"/>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34894377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27430" y="3718024"/>
                <a:ext cx="8382000" cy="609398"/>
              </a:xfrm>
            </p:spPr>
            <p:txBody>
              <a:bodyPr>
                <a:noAutofit/>
              </a:bodyPr>
              <a:lstStyle/>
              <a:p>
                <a:r>
                  <a:rPr lang="en-GB" sz="8800" dirty="0" smtClean="0">
                    <a:latin typeface="ZapfChancery"/>
                    <a:sym typeface="Symbol"/>
                  </a:rPr>
                  <a:t></a:t>
                </a:r>
                <a:r>
                  <a:rPr lang="en-GB" sz="8800" dirty="0">
                    <a:ea typeface="Cambria Math"/>
                  </a:rPr>
                  <a:t> </a:t>
                </a:r>
                <a14:m>
                  <m:oMath xmlns:m="http://schemas.openxmlformats.org/officeDocument/2006/math">
                    <m:r>
                      <a:rPr lang="en-GB" sz="8800" i="1" dirty="0" smtClean="0">
                        <a:latin typeface="Cambria Math"/>
                        <a:ea typeface="Cambria Math"/>
                      </a:rPr>
                      <m:t>⊢</m:t>
                    </m:r>
                    <m:r>
                      <a:rPr lang="en-GB" sz="11600" smtClean="0">
                        <a:latin typeface="Cambria Math"/>
                        <a:sym typeface="Symbol"/>
                      </a:rPr>
                      <m:t> </m:t>
                    </m:r>
                    <m:r>
                      <a:rPr lang="en-GB" sz="9600" i="1">
                        <a:latin typeface="Cambria Math"/>
                        <a:sym typeface="Symbol"/>
                      </a:rPr>
                      <m:t>𝒆</m:t>
                    </m:r>
                  </m:oMath>
                </a14:m>
                <a:r>
                  <a:rPr lang="en-GB" sz="8800" dirty="0" smtClean="0">
                    <a:latin typeface="Times New Roman" pitchFamily="18" charset="0"/>
                    <a:cs typeface="Times New Roman" pitchFamily="18" charset="0"/>
                  </a:rPr>
                  <a:t>   :  </a:t>
                </a:r>
                <a:r>
                  <a:rPr lang="en-GB" sz="8800" dirty="0" smtClean="0">
                    <a:latin typeface="ZapfChancery"/>
                    <a:sym typeface="Symbol"/>
                  </a:rPr>
                  <a:t></a:t>
                </a:r>
                <a:endParaRPr lang="en-GB" sz="54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7430" y="3718024"/>
                <a:ext cx="8382000" cy="609398"/>
              </a:xfrm>
              <a:blipFill rotWithShape="1">
                <a:blip r:embed="rId2"/>
                <a:stretch>
                  <a:fillRect t="-86000" b="-204000"/>
                </a:stretch>
              </a:blipFill>
            </p:spPr>
            <p:txBody>
              <a:bodyPr/>
              <a:lstStyle/>
              <a:p>
                <a:r>
                  <a:rPr lang="en-GB">
                    <a:noFill/>
                  </a:rPr>
                  <a:t> </a:t>
                </a:r>
              </a:p>
            </p:txBody>
          </p:sp>
        </mc:Fallback>
      </mc:AlternateContent>
      <p:sp>
        <p:nvSpPr>
          <p:cNvPr id="3" name="Rectangular Callout 2"/>
          <p:cNvSpPr/>
          <p:nvPr/>
        </p:nvSpPr>
        <p:spPr bwMode="auto">
          <a:xfrm>
            <a:off x="2585490" y="2453256"/>
            <a:ext cx="4929735" cy="584771"/>
          </a:xfrm>
          <a:prstGeom prst="wedgeRectCallout">
            <a:avLst>
              <a:gd name="adj1" fmla="val -49270"/>
              <a:gd name="adj2" fmla="val 162900"/>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dirty="0" smtClean="0">
                <a:solidFill>
                  <a:srgbClr val="FFFFFF"/>
                </a:solidFill>
                <a:effectLst>
                  <a:outerShdw blurRad="38100" dist="38100" dir="2700000" algn="tl">
                    <a:srgbClr val="000000">
                      <a:alpha val="43137"/>
                    </a:srgbClr>
                  </a:outerShdw>
                </a:effectLst>
                <a:latin typeface="Calibri" pitchFamily="34" charset="0"/>
              </a:rPr>
              <a:t>The neglected child?</a:t>
            </a:r>
          </a:p>
        </p:txBody>
      </p:sp>
    </p:spTree>
    <p:extLst>
      <p:ext uri="{BB962C8B-B14F-4D97-AF65-F5344CB8AC3E}">
        <p14:creationId xmlns:p14="http://schemas.microsoft.com/office/powerpoint/2010/main" val="4983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Big Data</a:t>
            </a:r>
            <a:r>
              <a:rPr lang="en-GB" sz="2800" dirty="0" smtClean="0">
                <a:latin typeface="Candara" pitchFamily="34" charset="0"/>
              </a:rPr>
              <a:t>  </a:t>
            </a:r>
            <a:r>
              <a:rPr lang="en-GB" sz="2800" dirty="0" smtClean="0">
                <a:latin typeface="Candara" pitchFamily="34" charset="0"/>
                <a:sym typeface="Wingdings" pitchFamily="2" charset="2"/>
              </a:rPr>
              <a:t> </a:t>
            </a:r>
            <a:r>
              <a:rPr lang="en-GB" sz="4000" dirty="0" smtClean="0">
                <a:latin typeface="Candara" pitchFamily="34" charset="0"/>
                <a:sym typeface="Wingdings" pitchFamily="2" charset="2"/>
              </a:rPr>
              <a:t>Big Metadata</a:t>
            </a:r>
            <a:br>
              <a:rPr lang="en-GB" sz="4000" dirty="0" smtClean="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smtClean="0">
                <a:latin typeface="Candara" pitchFamily="34" charset="0"/>
                <a:sym typeface="Wingdings" pitchFamily="2" charset="2"/>
              </a:rPr>
              <a:t/>
            </a:r>
            <a:br>
              <a:rPr lang="en-GB" sz="4000" dirty="0" smtClean="0">
                <a:latin typeface="Candara" pitchFamily="34" charset="0"/>
                <a:sym typeface="Wingdings" pitchFamily="2" charset="2"/>
              </a:rPr>
            </a:br>
            <a:r>
              <a:rPr lang="en-GB" sz="2400" dirty="0" smtClean="0">
                <a:latin typeface="Candara" pitchFamily="34" charset="0"/>
                <a:sym typeface="Wingdings" pitchFamily="2" charset="2"/>
              </a:rPr>
              <a:t>Strongly typed languages and tooling </a:t>
            </a:r>
            <a:r>
              <a:rPr lang="en-GB" sz="2400" i="1" dirty="0" smtClean="0">
                <a:latin typeface="Candara" pitchFamily="34" charset="0"/>
                <a:sym typeface="Wingdings" pitchFamily="2" charset="2"/>
              </a:rPr>
              <a:t>must</a:t>
            </a:r>
            <a:r>
              <a:rPr lang="en-GB" sz="2400" dirty="0" smtClean="0">
                <a:latin typeface="Candara" pitchFamily="34" charset="0"/>
                <a:sym typeface="Wingdings" pitchFamily="2" charset="2"/>
              </a:rPr>
              <a:t> have a role here, surely!</a:t>
            </a: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6480" y="269974"/>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t>
            </a:r>
            <a:r>
              <a:rPr lang="en-GB" sz="4000" dirty="0" smtClean="0">
                <a:latin typeface="Candara" pitchFamily="34" charset="0"/>
              </a:rPr>
              <a:t>and should be viewed as Software Components</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2000" dirty="0" smtClean="0">
                <a:latin typeface="Candara" pitchFamily="34" charset="0"/>
              </a:rPr>
              <a:t>example: </a:t>
            </a:r>
            <a:br>
              <a:rPr lang="en-GB" sz="2000" dirty="0" smtClean="0">
                <a:latin typeface="Candara" pitchFamily="34" charset="0"/>
              </a:rPr>
            </a:br>
            <a:r>
              <a:rPr lang="en-GB" sz="2000" dirty="0" smtClean="0">
                <a:latin typeface="Candara" pitchFamily="34" charset="0"/>
              </a:rPr>
              <a:t>schema change &lt;-&gt; component versioning &lt;-&gt; </a:t>
            </a:r>
            <a:br>
              <a:rPr lang="en-GB" sz="2000" dirty="0" smtClean="0">
                <a:latin typeface="Candara" pitchFamily="34" charset="0"/>
              </a:rPr>
            </a:br>
            <a:r>
              <a:rPr lang="en-GB" sz="2000" dirty="0" smtClean="0">
                <a:latin typeface="Candara" pitchFamily="34" charset="0"/>
              </a:rPr>
              <a:t>source compatibility &lt;-&gt; binary compatibility</a:t>
            </a:r>
            <a:r>
              <a:rPr lang="en-GB" sz="4000" dirty="0" smtClean="0">
                <a:latin typeface="Candara" pitchFamily="34" charset="0"/>
              </a:rPr>
              <a:t/>
            </a:r>
            <a:br>
              <a:rPr lang="en-GB" sz="4000" dirty="0" smtClean="0">
                <a:latin typeface="Candara" pitchFamily="34" charset="0"/>
              </a:rPr>
            </a:br>
            <a:r>
              <a:rPr lang="en-GB" sz="2000" dirty="0">
                <a:latin typeface="Candara" pitchFamily="34" charset="0"/>
              </a:rPr>
              <a:t/>
            </a:r>
            <a:br>
              <a:rPr lang="en-GB" sz="2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smtClean="0">
                <a:latin typeface="Candara" pitchFamily="34" charset="0"/>
              </a:rPr>
              <a:t>software component engineering  &lt;-&gt;  information space engineering</a:t>
            </a:r>
            <a:endParaRPr lang="en-GB" sz="2000" dirty="0">
              <a:latin typeface="Candara" pitchFamily="34" charset="0"/>
            </a:endParaRP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latin typeface="Candara" pitchFamily="34" charset="0"/>
              </a:rPr>
              <a:t>Theme #3</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smtClean="0">
                <a:latin typeface="Candara" pitchFamily="34" charset="0"/>
              </a:rPr>
              <a:t>Rich type systems, importing rich metadata where it exists</a:t>
            </a:r>
            <a:br>
              <a:rPr lang="en-GB" sz="2400" dirty="0" smtClean="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4000" dirty="0" smtClean="0">
                <a:latin typeface="Candara" pitchFamily="34" charset="0"/>
              </a:rPr>
              <a:t>Theme #4</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3600" dirty="0" smtClean="0">
                <a:latin typeface="Candara" pitchFamily="34" charset="0"/>
              </a:rPr>
              <a:t>Measure languages by their effectiveness  at working with rich external information spaces</a:t>
            </a:r>
            <a:br>
              <a:rPr lang="en-GB" sz="3600" dirty="0" smtClean="0">
                <a:latin typeface="Candara" pitchFamily="34" charset="0"/>
              </a:rPr>
            </a:br>
            <a:r>
              <a:rPr lang="en-GB" sz="2400" dirty="0">
                <a:latin typeface="Candara" pitchFamily="34" charset="0"/>
                <a:sym typeface="Wingdings" pitchFamily="2" charset="2"/>
              </a:rPr>
              <a:t/>
            </a:r>
            <a:br>
              <a:rPr lang="en-GB" sz="2400" dirty="0">
                <a:latin typeface="Candara" pitchFamily="34" charset="0"/>
                <a:sym typeface="Wingdings" pitchFamily="2" charset="2"/>
              </a:rPr>
            </a:br>
            <a:r>
              <a:rPr lang="en-GB" sz="2400" dirty="0">
                <a:latin typeface="Candara" pitchFamily="34" charset="0"/>
                <a:sym typeface="Wingdings" pitchFamily="2" charset="2"/>
              </a:rPr>
              <a:t>Example: </a:t>
            </a:r>
            <a:r>
              <a:rPr lang="en-GB" sz="2400" dirty="0" smtClean="0">
                <a:latin typeface="Candara" pitchFamily="34" charset="0"/>
                <a:sym typeface="Wingdings" pitchFamily="2" charset="2"/>
              </a:rPr>
              <a:t>queries, JSON, XML, type providers, </a:t>
            </a:r>
            <a:r>
              <a:rPr lang="en-GB" sz="2400" dirty="0" err="1" smtClean="0">
                <a:latin typeface="Candara" pitchFamily="34" charset="0"/>
                <a:sym typeface="Wingdings" pitchFamily="2" charset="2"/>
              </a:rPr>
              <a:t>async</a:t>
            </a:r>
            <a:r>
              <a:rPr lang="en-GB" sz="2400" dirty="0" smtClean="0">
                <a:latin typeface="Candara" pitchFamily="34" charset="0"/>
                <a:sym typeface="Wingdings" pitchFamily="2" charset="2"/>
              </a:rPr>
              <a:t>…</a:t>
            </a:r>
            <a:br>
              <a:rPr lang="en-GB" sz="2400" dirty="0" smtClean="0">
                <a:latin typeface="Candara" pitchFamily="34" charset="0"/>
                <a:sym typeface="Wingdings" pitchFamily="2" charset="2"/>
              </a:rPr>
            </a:br>
            <a:endParaRPr lang="en-GB" sz="24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smtClean="0">
                <a:latin typeface="Candara" pitchFamily="34" charset="0"/>
              </a:rPr>
              <a:t>Theme #5</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Programming Type </a:t>
            </a:r>
            <a:r>
              <a:rPr lang="en-GB" sz="4000" dirty="0">
                <a:latin typeface="Candara" pitchFamily="34" charset="0"/>
              </a:rPr>
              <a:t>Systems </a:t>
            </a:r>
            <a:r>
              <a:rPr lang="en-GB" sz="4000" dirty="0" smtClean="0">
                <a:latin typeface="Candara" pitchFamily="34" charset="0"/>
              </a:rPr>
              <a:t>v.</a:t>
            </a:r>
            <a:r>
              <a:rPr lang="en-GB" sz="4000" dirty="0" smtClean="0">
                <a:latin typeface="Candara" pitchFamily="34" charset="0"/>
                <a:sym typeface="Wingdings" pitchFamily="2" charset="2"/>
              </a:rPr>
              <a:t> </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a:t>
            </a:r>
            <a:r>
              <a:rPr lang="en-GB" sz="4000" dirty="0" smtClean="0">
                <a:latin typeface="Candara" pitchFamily="34" charset="0"/>
                <a:sym typeface="Wingdings" pitchFamily="2" charset="2"/>
              </a:rPr>
              <a:t>Metadata</a:t>
            </a:r>
            <a:br>
              <a:rPr lang="en-GB" sz="4000" dirty="0" smtClean="0">
                <a:latin typeface="Candara" pitchFamily="34" charset="0"/>
                <a:sym typeface="Wingdings" pitchFamily="2" charset="2"/>
              </a:rPr>
            </a:br>
            <a:r>
              <a:rPr lang="en-GB" sz="4000" dirty="0" smtClean="0">
                <a:latin typeface="Candara" pitchFamily="34" charset="0"/>
                <a:sym typeface="Wingdings" pitchFamily="2" charset="2"/>
              </a:rPr>
              <a:t>Synergy or Conflict?</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a:t>
            </a:r>
            <a:r>
              <a:rPr lang="en-GB" sz="2000" dirty="0" smtClean="0">
                <a:latin typeface="Candara" pitchFamily="34" charset="0"/>
                <a:sym typeface="Wingdings" pitchFamily="2" charset="2"/>
              </a:rPr>
              <a:t>Types, Schema, Constraints, Units </a:t>
            </a:r>
            <a:r>
              <a:rPr lang="en-GB" sz="2000" dirty="0">
                <a:latin typeface="Candara" pitchFamily="34" charset="0"/>
                <a:sym typeface="Wingdings" pitchFamily="2" charset="2"/>
              </a:rPr>
              <a:t>of Measure, Security Information, Documentation, Definition Locations, Help </a:t>
            </a:r>
            <a:r>
              <a:rPr lang="en-GB" sz="2000" dirty="0" smtClean="0">
                <a:latin typeface="Candara" pitchFamily="34" charset="0"/>
                <a:sym typeface="Wingdings" pitchFamily="2" charset="2"/>
              </a:rPr>
              <a:t>, Provenance</a:t>
            </a:r>
            <a:r>
              <a:rPr lang="en-GB" sz="2000" dirty="0">
                <a:latin typeface="Candara" pitchFamily="34" charset="0"/>
                <a:sym typeface="Wingdings" pitchFamily="2" charset="2"/>
              </a:rPr>
              <a:t>, Privacy, Ratings, Rankings, </a:t>
            </a:r>
            <a:r>
              <a:rPr lang="en-GB" sz="2000" dirty="0" smtClean="0">
                <a:latin typeface="Candara" pitchFamily="34" charset="0"/>
                <a:sym typeface="Wingdings" pitchFamily="2" charset="2"/>
              </a:rPr>
              <a:t>Search…</a:t>
            </a:r>
            <a:endParaRPr lang="en-GB" sz="20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67543296"/>
              </p:ext>
            </p:extLst>
          </p:nvPr>
        </p:nvGraphicFramePr>
        <p:xfrm>
          <a:off x="359662" y="1510353"/>
          <a:ext cx="8382000" cy="3877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83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55" y="850999"/>
            <a:ext cx="8382000" cy="609398"/>
          </a:xfrm>
        </p:spPr>
        <p:txBody>
          <a:bodyPr>
            <a:noAutofit/>
          </a:bodyPr>
          <a:lstStyle/>
          <a:p>
            <a:r>
              <a:rPr lang="en-GB" sz="4000" dirty="0" smtClean="0">
                <a:latin typeface="Candara" pitchFamily="34" charset="0"/>
              </a:rPr>
              <a:t>Some Sample Research Questions</a:t>
            </a:r>
            <a:br>
              <a:rPr lang="en-GB" sz="4000" dirty="0" smtClean="0">
                <a:latin typeface="Candara" pitchFamily="34" charset="0"/>
              </a:rPr>
            </a:b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
        <p:nvSpPr>
          <p:cNvPr id="4" name="TextBox 3"/>
          <p:cNvSpPr txBox="1"/>
          <p:nvPr/>
        </p:nvSpPr>
        <p:spPr>
          <a:xfrm>
            <a:off x="781050" y="1895475"/>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design </a:t>
            </a:r>
            <a:r>
              <a:rPr lang="en-GB" sz="2200" b="1" dirty="0" smtClean="0">
                <a:latin typeface="Segoe Light" pitchFamily="34" charset="0"/>
              </a:rPr>
              <a:t>type systems which incorporate </a:t>
            </a:r>
            <a:r>
              <a:rPr lang="en-GB" sz="2200" b="1" dirty="0" smtClean="0">
                <a:solidFill>
                  <a:srgbClr val="FFFF00"/>
                </a:solidFill>
                <a:latin typeface="Segoe Light" pitchFamily="34" charset="0"/>
              </a:rPr>
              <a:t>schema change policies</a:t>
            </a:r>
            <a:r>
              <a:rPr lang="en-GB" sz="2200" b="1" dirty="0" smtClean="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4610100" y="2907626"/>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automatically find bugs in provider components</a:t>
            </a:r>
            <a:r>
              <a:rPr lang="en-GB" sz="2200" b="1" dirty="0" smtClean="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447674" y="3415457"/>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automatically </a:t>
            </a:r>
            <a:r>
              <a:rPr lang="en-GB" sz="2200" b="1" dirty="0" smtClean="0">
                <a:solidFill>
                  <a:srgbClr val="FFFF00"/>
                </a:solidFill>
                <a:latin typeface="Segoe Light" pitchFamily="34" charset="0"/>
              </a:rPr>
              <a:t>provide all the data in the enterprise</a:t>
            </a:r>
            <a:r>
              <a:rPr lang="en-GB" sz="2200" b="1" dirty="0" smtClean="0">
                <a:gradFill>
                  <a:gsLst>
                    <a:gs pos="0">
                      <a:schemeClr val="tx1"/>
                    </a:gs>
                    <a:gs pos="86000">
                      <a:schemeClr val="tx1"/>
                    </a:gs>
                  </a:gsLst>
                  <a:lin ang="5400000" scaled="0"/>
                </a:gradFill>
                <a:latin typeface="Segoe Light" pitchFamily="34" charset="0"/>
              </a:rPr>
              <a:t>?</a:t>
            </a:r>
          </a:p>
        </p:txBody>
      </p:sp>
      <p:sp>
        <p:nvSpPr>
          <p:cNvPr id="7" name="TextBox 6"/>
          <p:cNvSpPr txBox="1"/>
          <p:nvPr/>
        </p:nvSpPr>
        <p:spPr>
          <a:xfrm>
            <a:off x="4972047" y="5464671"/>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usefully provide </a:t>
            </a:r>
            <a:r>
              <a:rPr lang="en-GB" sz="2200" b="1" dirty="0" smtClean="0">
                <a:solidFill>
                  <a:srgbClr val="FFFF00"/>
                </a:solidFill>
                <a:latin typeface="Segoe Light" pitchFamily="34" charset="0"/>
              </a:rPr>
              <a:t>massive quantities of geo data + geo metadata</a:t>
            </a:r>
            <a:r>
              <a:rPr lang="en-GB" sz="2200" b="1" dirty="0" smtClean="0">
                <a:gradFill>
                  <a:gsLst>
                    <a:gs pos="0">
                      <a:schemeClr val="tx1"/>
                    </a:gs>
                    <a:gs pos="86000">
                      <a:schemeClr val="tx1"/>
                    </a:gs>
                  </a:gsLst>
                  <a:lin ang="5400000" scaled="0"/>
                </a:gradFill>
                <a:latin typeface="Segoe Light" pitchFamily="34" charset="0"/>
              </a:rPr>
              <a:t>?</a:t>
            </a:r>
          </a:p>
        </p:txBody>
      </p:sp>
      <p:sp>
        <p:nvSpPr>
          <p:cNvPr id="8" name="TextBox 7"/>
          <p:cNvSpPr txBox="1"/>
          <p:nvPr/>
        </p:nvSpPr>
        <p:spPr>
          <a:xfrm>
            <a:off x="657223" y="5464670"/>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a:t>
            </a:r>
            <a:r>
              <a:rPr lang="en-GB" sz="2200" b="1" dirty="0" smtClean="0">
                <a:solidFill>
                  <a:srgbClr val="FFFF00"/>
                </a:solidFill>
                <a:latin typeface="Segoe Light" pitchFamily="34" charset="0"/>
              </a:rPr>
              <a:t>security, privacy and provenance annotations </a:t>
            </a:r>
            <a:r>
              <a:rPr lang="en-GB" sz="2200" b="1" dirty="0" smtClean="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4972048" y="1724352"/>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a:t>
            </a:r>
            <a:r>
              <a:rPr lang="en-GB" sz="2200" b="1" dirty="0" smtClean="0">
                <a:solidFill>
                  <a:srgbClr val="FFFF00"/>
                </a:solidFill>
                <a:latin typeface="Segoe Light" pitchFamily="34" charset="0"/>
              </a:rPr>
              <a:t>provided probabilistic metadata </a:t>
            </a:r>
            <a:r>
              <a:rPr lang="en-GB" sz="2200" b="1" dirty="0" smtClean="0">
                <a:gradFill>
                  <a:gsLst>
                    <a:gs pos="0">
                      <a:schemeClr val="tx1"/>
                    </a:gs>
                    <a:gs pos="86000">
                      <a:schemeClr val="tx1"/>
                    </a:gs>
                  </a:gsLst>
                  <a:lin ang="5400000" scaled="0"/>
                </a:gradFill>
                <a:latin typeface="Segoe Light" pitchFamily="34" charset="0"/>
              </a:rPr>
              <a:t>be useful for tooling?</a:t>
            </a:r>
          </a:p>
        </p:txBody>
      </p:sp>
      <p:sp>
        <p:nvSpPr>
          <p:cNvPr id="10" name="TextBox 9"/>
          <p:cNvSpPr txBox="1"/>
          <p:nvPr/>
        </p:nvSpPr>
        <p:spPr>
          <a:xfrm>
            <a:off x="5324471" y="4107596"/>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plug and play more language logic</a:t>
            </a:r>
            <a:r>
              <a:rPr lang="en-GB" sz="2200" b="1" dirty="0" smtClean="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781047" y="4420729"/>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provide and verify richer constraints</a:t>
            </a:r>
            <a:r>
              <a:rPr lang="en-GB" sz="2200" b="1" dirty="0" smtClean="0">
                <a:gradFill>
                  <a:gsLst>
                    <a:gs pos="0">
                      <a:schemeClr val="tx1"/>
                    </a:gs>
                    <a:gs pos="86000">
                      <a:schemeClr val="tx1"/>
                    </a:gs>
                  </a:gsLst>
                  <a:lin ang="5400000" scaled="0"/>
                </a:gradFill>
                <a:latin typeface="Segoe Light" pitchFamily="34" charset="0"/>
              </a:rPr>
              <a:t>? </a:t>
            </a:r>
          </a:p>
        </p:txBody>
      </p:sp>
    </p:spTree>
    <p:extLst>
      <p:ext uri="{BB962C8B-B14F-4D97-AF65-F5344CB8AC3E}">
        <p14:creationId xmlns:p14="http://schemas.microsoft.com/office/powerpoint/2010/main" val="194751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043609" y="2852936"/>
            <a:ext cx="6994525" cy="1524000"/>
          </a:xfrm>
        </p:spPr>
        <p:txBody>
          <a:bodyPr>
            <a:normAutofit fontScale="90000"/>
          </a:bodyPr>
          <a:lstStyle/>
          <a:p>
            <a:r>
              <a:rPr lang="en-GB" dirty="0" smtClean="0">
                <a:solidFill>
                  <a:schemeClr val="tx1"/>
                </a:solidFill>
              </a:rPr>
              <a:t>Thank you!  </a:t>
            </a:r>
            <a:br>
              <a:rPr lang="en-GB" dirty="0" smtClean="0">
                <a:solidFill>
                  <a:schemeClr val="tx1"/>
                </a:solidFill>
              </a:rPr>
            </a:br>
            <a:r>
              <a:rPr lang="en-GB" dirty="0">
                <a:solidFill>
                  <a:schemeClr val="tx1"/>
                </a:solidFill>
              </a:rPr>
              <a:t/>
            </a:r>
            <a:br>
              <a:rPr lang="en-GB" dirty="0">
                <a:solidFill>
                  <a:schemeClr val="tx1"/>
                </a:solidFill>
              </a:rPr>
            </a:br>
            <a:r>
              <a:rPr lang="en-GB" dirty="0" smtClean="0">
                <a:solidFill>
                  <a:schemeClr val="tx1"/>
                </a:solidFill>
              </a:rPr>
              <a:t>Questions</a:t>
            </a:r>
            <a:r>
              <a:rPr lang="en-GB" b="1" dirty="0" smtClean="0">
                <a:solidFill>
                  <a:schemeClr val="tx1"/>
                </a:solidFill>
              </a:rPr>
              <a:t>? </a:t>
            </a:r>
            <a:br>
              <a:rPr lang="en-GB" b="1" dirty="0" smtClean="0">
                <a:solidFill>
                  <a:schemeClr val="tx1"/>
                </a:solidFill>
              </a:rPr>
            </a:br>
            <a:r>
              <a:rPr lang="en-GB" dirty="0">
                <a:solidFill>
                  <a:schemeClr val="tx1"/>
                </a:solidFill>
              </a:rPr>
              <a:t/>
            </a:r>
            <a:br>
              <a:rPr lang="en-GB" dirty="0">
                <a:solidFill>
                  <a:schemeClr val="tx1"/>
                </a:solidFill>
              </a:rPr>
            </a:br>
            <a:r>
              <a:rPr lang="en-GB" sz="2700" dirty="0" smtClean="0"/>
              <a:t>dsyme@microsoft.com 	www.fsharp.net</a:t>
            </a:r>
            <a:r>
              <a:rPr lang="en-GB" sz="2700" dirty="0"/>
              <a:t/>
            </a:r>
            <a:br>
              <a:rPr lang="en-GB" sz="2700" dirty="0"/>
            </a:br>
            <a:r>
              <a:rPr lang="en-GB" sz="2700" dirty="0" smtClean="0"/>
              <a:t>@dsyme			#</a:t>
            </a:r>
            <a:r>
              <a:rPr lang="en-GB" sz="2700" dirty="0" err="1" smtClean="0"/>
              <a:t>fsharp</a:t>
            </a:r>
            <a:endParaRPr lang="en-GB" sz="4900" dirty="0">
              <a:solidFill>
                <a:schemeClr val="tx1"/>
              </a:solidFill>
            </a:endParaRPr>
          </a:p>
        </p:txBody>
      </p:sp>
      <p:sp>
        <p:nvSpPr>
          <p:cNvPr id="5" name="Subtitle 4"/>
          <p:cNvSpPr>
            <a:spLocks noGrp="1"/>
          </p:cNvSpPr>
          <p:nvPr>
            <p:ph type="subTitle" idx="4294967295"/>
          </p:nvPr>
        </p:nvSpPr>
        <p:spPr>
          <a:xfrm>
            <a:off x="1" y="4191002"/>
            <a:ext cx="6994525" cy="461963"/>
          </a:xfrm>
        </p:spPr>
        <p:txBody>
          <a:bodyPr>
            <a:normAutofit/>
          </a:bodyPr>
          <a:lstStyle/>
          <a:p>
            <a:endParaRPr lang="en-GB" b="1" dirty="0"/>
          </a:p>
          <a:p>
            <a:endParaRPr lang="en-GB" dirty="0"/>
          </a:p>
        </p:txBody>
      </p:sp>
    </p:spTree>
    <p:extLst>
      <p:ext uri="{BB962C8B-B14F-4D97-AF65-F5344CB8AC3E}">
        <p14:creationId xmlns:p14="http://schemas.microsoft.com/office/powerpoint/2010/main" val="71839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218795"/>
          </a:xfrm>
        </p:spPr>
        <p:txBody>
          <a:bodyPr/>
          <a:lstStyle/>
          <a:p>
            <a:pPr algn="ctr"/>
            <a:r>
              <a:rPr lang="en-GB" dirty="0" smtClean="0">
                <a:latin typeface="Candara" pitchFamily="34" charset="0"/>
              </a:rPr>
              <a:t>Proposition 1</a:t>
            </a:r>
            <a:br>
              <a:rPr lang="en-GB" dirty="0" smtClean="0">
                <a:latin typeface="Candara" pitchFamily="34" charset="0"/>
              </a:rPr>
            </a:br>
            <a:r>
              <a:rPr lang="en-GB" dirty="0" smtClean="0">
                <a:latin typeface="Candara" pitchFamily="34" charset="0"/>
              </a:rPr>
              <a:t>The world is information-rich</a:t>
            </a:r>
            <a:endParaRPr lang="en-GB" dirty="0">
              <a:latin typeface="Candara" pitchFamily="34"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828193"/>
          </a:xfrm>
        </p:spPr>
        <p:txBody>
          <a:bodyPr/>
          <a:lstStyle/>
          <a:p>
            <a:pPr algn="ctr"/>
            <a:r>
              <a:rPr lang="en-GB" dirty="0" smtClean="0">
                <a:latin typeface="Candara" pitchFamily="34" charset="0"/>
              </a:rPr>
              <a:t>Proposition 2</a:t>
            </a:r>
            <a:br>
              <a:rPr lang="en-GB" dirty="0" smtClean="0">
                <a:latin typeface="Candara" pitchFamily="34" charset="0"/>
              </a:rPr>
            </a:br>
            <a:r>
              <a:rPr lang="en-GB" dirty="0" smtClean="0">
                <a:latin typeface="Candara" pitchFamily="34" charset="0"/>
              </a:rPr>
              <a:t>Our languages are information-sparse</a:t>
            </a:r>
            <a:endParaRPr lang="en-GB" dirty="0">
              <a:latin typeface="Candara" pitchFamily="34"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2271391"/>
          </a:xfrm>
        </p:spPr>
        <p:txBody>
          <a:bodyPr/>
          <a:lstStyle/>
          <a:p>
            <a:pPr algn="ctr"/>
            <a:r>
              <a:rPr lang="en-GB" dirty="0" smtClean="0">
                <a:latin typeface="Candara" pitchFamily="34" charset="0"/>
              </a:rPr>
              <a:t>Proposition 3</a:t>
            </a:r>
            <a:br>
              <a:rPr lang="en-GB" dirty="0" smtClean="0">
                <a:latin typeface="Candara" pitchFamily="34" charset="0"/>
              </a:rPr>
            </a:br>
            <a:r>
              <a:rPr lang="en-GB" dirty="0" smtClean="0">
                <a:latin typeface="Candara" pitchFamily="34" charset="0"/>
              </a:rPr>
              <a:t>This is a problem!</a:t>
            </a:r>
            <a:br>
              <a:rPr lang="en-GB" dirty="0" smtClean="0">
                <a:latin typeface="Candara" pitchFamily="34" charset="0"/>
              </a:rPr>
            </a:br>
            <a:r>
              <a:rPr lang="en-GB" dirty="0">
                <a:latin typeface="Candara" pitchFamily="34" charset="0"/>
              </a:rPr>
              <a:t/>
            </a:r>
            <a:br>
              <a:rPr lang="en-GB" dirty="0">
                <a:latin typeface="Candara" pitchFamily="34" charset="0"/>
              </a:rPr>
            </a:br>
            <a:r>
              <a:rPr lang="en-GB" sz="3200" dirty="0" smtClean="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109671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3490186"/>
          </a:xfrm>
        </p:spPr>
        <p:txBody>
          <a:bodyPr/>
          <a:lstStyle/>
          <a:p>
            <a:pPr algn="ctr"/>
            <a:r>
              <a:rPr lang="en-GB" dirty="0" smtClean="0">
                <a:latin typeface="Candara" pitchFamily="34" charset="0"/>
              </a:rPr>
              <a:t>Proposition 4</a:t>
            </a:r>
            <a:br>
              <a:rPr lang="en-GB" dirty="0" smtClean="0">
                <a:latin typeface="Candara" pitchFamily="34" charset="0"/>
              </a:rPr>
            </a:br>
            <a:r>
              <a:rPr lang="en-GB" dirty="0" smtClean="0">
                <a:latin typeface="Candara" pitchFamily="34" charset="0"/>
              </a:rPr>
              <a:t/>
            </a:r>
            <a:br>
              <a:rPr lang="en-GB" dirty="0" smtClean="0">
                <a:latin typeface="Candara" pitchFamily="34" charset="0"/>
              </a:rPr>
            </a:br>
            <a:r>
              <a:rPr lang="en-GB" dirty="0" smtClean="0">
                <a:latin typeface="Candara" pitchFamily="34" charset="0"/>
              </a:rPr>
              <a:t>There are exciting opportunities to make progress on this, together</a:t>
            </a:r>
            <a:br>
              <a:rPr lang="en-GB" dirty="0" smtClean="0">
                <a:latin typeface="Candara" pitchFamily="34" charset="0"/>
              </a:rPr>
            </a:br>
            <a:r>
              <a:rPr lang="en-GB" dirty="0">
                <a:latin typeface="Candara" pitchFamily="34" charset="0"/>
              </a:rPr>
              <a:t/>
            </a:r>
            <a:br>
              <a:rPr lang="en-GB" dirty="0">
                <a:latin typeface="Candara" pitchFamily="34" charset="0"/>
              </a:rPr>
            </a:br>
            <a:r>
              <a:rPr lang="en-GB" sz="3200" dirty="0" smtClean="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1974363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5" name="Rectangle 3"/>
          <p:cNvSpPr>
            <a:spLocks noGrp="1" noChangeArrowheads="1"/>
          </p:cNvSpPr>
          <p:nvPr>
            <p:ph type="body" idx="1"/>
          </p:nvPr>
        </p:nvSpPr>
        <p:spPr>
          <a:xfrm>
            <a:off x="323853" y="1628776"/>
            <a:ext cx="8569325" cy="3988784"/>
          </a:xfrm>
        </p:spPr>
        <p:txBody>
          <a:bodyPr/>
          <a:lstStyle/>
          <a:p>
            <a:pPr>
              <a:lnSpc>
                <a:spcPct val="80000"/>
              </a:lnSpc>
            </a:pPr>
            <a:r>
              <a:rPr lang="en-GB" sz="2400" dirty="0">
                <a:solidFill>
                  <a:schemeClr val="bg1"/>
                </a:solidFill>
              </a:rPr>
              <a:t>Compositionality</a:t>
            </a:r>
          </a:p>
          <a:p>
            <a:pPr>
              <a:lnSpc>
                <a:spcPct val="80000"/>
              </a:lnSpc>
            </a:pPr>
            <a:r>
              <a:rPr lang="en-GB" sz="2400" dirty="0" smtClean="0">
                <a:solidFill>
                  <a:schemeClr val="bg1"/>
                </a:solidFill>
              </a:rPr>
              <a:t>Immutability, Purity</a:t>
            </a:r>
            <a:endParaRPr lang="en-GB" sz="2400" dirty="0">
              <a:solidFill>
                <a:schemeClr val="bg1"/>
              </a:solidFill>
            </a:endParaRPr>
          </a:p>
          <a:p>
            <a:pPr>
              <a:lnSpc>
                <a:spcPct val="80000"/>
              </a:lnSpc>
            </a:pPr>
            <a:r>
              <a:rPr lang="en-GB" sz="2400" dirty="0">
                <a:solidFill>
                  <a:schemeClr val="bg1"/>
                </a:solidFill>
              </a:rPr>
              <a:t>Definition before use</a:t>
            </a:r>
          </a:p>
          <a:p>
            <a:pPr>
              <a:lnSpc>
                <a:spcPct val="80000"/>
              </a:lnSpc>
            </a:pPr>
            <a:r>
              <a:rPr lang="en-GB" sz="2400" dirty="0">
                <a:solidFill>
                  <a:schemeClr val="bg1"/>
                </a:solidFill>
              </a:rPr>
              <a:t>Strong typing</a:t>
            </a:r>
          </a:p>
          <a:p>
            <a:pPr>
              <a:lnSpc>
                <a:spcPct val="80000"/>
              </a:lnSpc>
            </a:pPr>
            <a:r>
              <a:rPr lang="en-GB" sz="2400" dirty="0">
                <a:solidFill>
                  <a:schemeClr val="bg1"/>
                </a:solidFill>
              </a:rPr>
              <a:t>Algebraic transformation and reasoning</a:t>
            </a:r>
          </a:p>
          <a:p>
            <a:pPr>
              <a:lnSpc>
                <a:spcPct val="80000"/>
              </a:lnSpc>
            </a:pPr>
            <a:r>
              <a:rPr lang="en-GB" sz="2400" dirty="0">
                <a:solidFill>
                  <a:schemeClr val="bg1"/>
                </a:solidFill>
              </a:rPr>
              <a:t>Separation and isolation of side effects</a:t>
            </a:r>
          </a:p>
          <a:p>
            <a:pPr>
              <a:lnSpc>
                <a:spcPct val="80000"/>
              </a:lnSpc>
            </a:pPr>
            <a:r>
              <a:rPr lang="en-GB" sz="2400" dirty="0">
                <a:solidFill>
                  <a:schemeClr val="bg1"/>
                </a:solidFill>
              </a:rPr>
              <a:t>Lazy computational structures </a:t>
            </a:r>
          </a:p>
          <a:p>
            <a:pPr>
              <a:lnSpc>
                <a:spcPct val="80000"/>
              </a:lnSpc>
            </a:pPr>
            <a:r>
              <a:rPr lang="en-GB" sz="2400" dirty="0">
                <a:solidFill>
                  <a:schemeClr val="bg1"/>
                </a:solidFill>
              </a:rPr>
              <a:t>Identity through intension not extension </a:t>
            </a:r>
          </a:p>
          <a:p>
            <a:pPr>
              <a:lnSpc>
                <a:spcPct val="80000"/>
              </a:lnSpc>
            </a:pPr>
            <a:r>
              <a:rPr lang="en-GB" sz="2400" dirty="0">
                <a:solidFill>
                  <a:schemeClr val="bg1"/>
                </a:solidFill>
              </a:rPr>
              <a:t>Rich Parameterization </a:t>
            </a:r>
          </a:p>
          <a:p>
            <a:pPr>
              <a:lnSpc>
                <a:spcPct val="80000"/>
              </a:lnSpc>
            </a:pPr>
            <a:r>
              <a:rPr lang="en-GB" sz="2400" dirty="0">
                <a:solidFill>
                  <a:schemeClr val="bg1"/>
                </a:solidFill>
              </a:rPr>
              <a:t>Inference and Automatic Generalization</a:t>
            </a:r>
          </a:p>
          <a:p>
            <a:pPr>
              <a:lnSpc>
                <a:spcPct val="80000"/>
              </a:lnSpc>
            </a:pPr>
            <a:r>
              <a:rPr lang="en-GB" sz="2400" dirty="0">
                <a:solidFill>
                  <a:schemeClr val="bg1"/>
                </a:solidFill>
              </a:rPr>
              <a:t>Unbreakable data hiding techniques </a:t>
            </a:r>
          </a:p>
        </p:txBody>
      </p:sp>
      <p:sp>
        <p:nvSpPr>
          <p:cNvPr id="1226758" name="AutoShape 6"/>
          <p:cNvSpPr>
            <a:spLocks noChangeArrowheads="1"/>
          </p:cNvSpPr>
          <p:nvPr/>
        </p:nvSpPr>
        <p:spPr bwMode="auto">
          <a:xfrm>
            <a:off x="5442010" y="2211002"/>
            <a:ext cx="2581156" cy="1938992"/>
          </a:xfrm>
          <a:prstGeom prst="wedgeRectCallout">
            <a:avLst>
              <a:gd name="adj1" fmla="val -103206"/>
              <a:gd name="adj2" fmla="val 2232"/>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b="1">
                <a:solidFill>
                  <a:srgbClr val="000000"/>
                </a:solidFill>
                <a:latin typeface="Courier New" pitchFamily="49" charset="0"/>
              </a:rPr>
              <a:t>let x = (1,2)</a:t>
            </a:r>
          </a:p>
          <a:p>
            <a:pPr algn="ctr"/>
            <a:r>
              <a:rPr lang="en-GB" sz="2400" b="1">
                <a:solidFill>
                  <a:srgbClr val="000000"/>
                </a:solidFill>
                <a:latin typeface="Courier New" pitchFamily="49" charset="0"/>
              </a:rPr>
              <a:t>…</a:t>
            </a:r>
          </a:p>
          <a:p>
            <a:pPr algn="ctr"/>
            <a:r>
              <a:rPr lang="en-GB" sz="2400" b="1">
                <a:solidFill>
                  <a:srgbClr val="000000"/>
                </a:solidFill>
                <a:latin typeface="Courier New" pitchFamily="49" charset="0"/>
              </a:rPr>
              <a:t>fst x </a:t>
            </a:r>
            <a:endParaRPr lang="en-GB" sz="2400" b="1">
              <a:solidFill>
                <a:srgbClr val="000000"/>
              </a:solidFill>
              <a:latin typeface="Courier New" pitchFamily="49" charset="0"/>
              <a:sym typeface="Symbol" pitchFamily="18" charset="2"/>
            </a:endParaRPr>
          </a:p>
          <a:p>
            <a:pPr algn="ctr"/>
            <a:r>
              <a:rPr lang="en-GB" sz="2400" b="1">
                <a:solidFill>
                  <a:srgbClr val="000000"/>
                </a:solidFill>
                <a:latin typeface="Courier New" pitchFamily="49" charset="0"/>
                <a:sym typeface="Symbol" pitchFamily="18" charset="2"/>
              </a:rPr>
              <a:t></a:t>
            </a:r>
          </a:p>
          <a:p>
            <a:pPr algn="ctr"/>
            <a:r>
              <a:rPr lang="en-GB" sz="2400" b="1">
                <a:solidFill>
                  <a:srgbClr val="000000"/>
                </a:solidFill>
                <a:latin typeface="Courier New" pitchFamily="49" charset="0"/>
              </a:rPr>
              <a:t>1</a:t>
            </a:r>
          </a:p>
        </p:txBody>
      </p:sp>
      <p:sp>
        <p:nvSpPr>
          <p:cNvPr id="1226756" name="AutoShape 4"/>
          <p:cNvSpPr>
            <a:spLocks noChangeArrowheads="1"/>
          </p:cNvSpPr>
          <p:nvPr/>
        </p:nvSpPr>
        <p:spPr bwMode="auto">
          <a:xfrm>
            <a:off x="4872832" y="2324696"/>
            <a:ext cx="2519362" cy="2677656"/>
          </a:xfrm>
          <a:prstGeom prst="wedgeRectCallout">
            <a:avLst>
              <a:gd name="adj1" fmla="val -81808"/>
              <a:gd name="adj2" fmla="val -1558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2400">
                <a:solidFill>
                  <a:srgbClr val="000000"/>
                </a:solidFill>
                <a:latin typeface="Calibri" pitchFamily="34" charset="0"/>
              </a:rPr>
              <a:t>Types help you think, maintain, compose, interoperate, reason, communicate, run fast</a:t>
            </a:r>
          </a:p>
        </p:txBody>
      </p:sp>
      <p:sp>
        <p:nvSpPr>
          <p:cNvPr id="1226766" name="AutoShape 14"/>
          <p:cNvSpPr>
            <a:spLocks noChangeArrowheads="1"/>
          </p:cNvSpPr>
          <p:nvPr/>
        </p:nvSpPr>
        <p:spPr bwMode="auto">
          <a:xfrm>
            <a:off x="4991448" y="2742735"/>
            <a:ext cx="5530681" cy="3785652"/>
          </a:xfrm>
          <a:prstGeom prst="wedgeRectCallout">
            <a:avLst>
              <a:gd name="adj1" fmla="val -60081"/>
              <a:gd name="adj2" fmla="val 734"/>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400" dirty="0">
                <a:solidFill>
                  <a:srgbClr val="000000"/>
                </a:solidFill>
                <a:latin typeface="Calibri" pitchFamily="34" charset="0"/>
              </a:rPr>
              <a:t>Many techniques: </a:t>
            </a:r>
          </a:p>
          <a:p>
            <a:endParaRPr lang="en-GB" sz="2400" dirty="0">
              <a:solidFill>
                <a:srgbClr val="000000"/>
              </a:solidFill>
              <a:latin typeface="Calibri" pitchFamily="34" charset="0"/>
            </a:endParaRPr>
          </a:p>
          <a:p>
            <a:r>
              <a:rPr lang="en-GB" sz="2400" dirty="0">
                <a:solidFill>
                  <a:srgbClr val="000000"/>
                </a:solidFill>
                <a:latin typeface="Calibri" pitchFamily="34" charset="0"/>
              </a:rPr>
              <a:t>Explicit:</a:t>
            </a:r>
          </a:p>
          <a:p>
            <a:r>
              <a:rPr lang="en-GB" sz="2400" b="1" dirty="0">
                <a:solidFill>
                  <a:srgbClr val="000000"/>
                </a:solidFill>
                <a:latin typeface="Courier New" pitchFamily="49" charset="0"/>
              </a:rPr>
              <a:t>let </a:t>
            </a:r>
            <a:r>
              <a:rPr lang="en-GB" sz="2400" b="1" dirty="0" err="1">
                <a:solidFill>
                  <a:srgbClr val="000000"/>
                </a:solidFill>
                <a:latin typeface="Courier New" pitchFamily="49" charset="0"/>
              </a:rPr>
              <a:t>gcd</a:t>
            </a:r>
            <a:r>
              <a:rPr lang="en-GB" sz="2400" b="1" dirty="0">
                <a:solidFill>
                  <a:srgbClr val="000000"/>
                </a:solidFill>
                <a:latin typeface="Courier New" pitchFamily="49" charset="0"/>
              </a:rPr>
              <a:t> ((+),(&gt;),zero) n m = </a:t>
            </a:r>
          </a:p>
          <a:p>
            <a:r>
              <a:rPr lang="en-GB" sz="2400" dirty="0">
                <a:solidFill>
                  <a:srgbClr val="000000"/>
                </a:solidFill>
                <a:latin typeface="Calibri" pitchFamily="34" charset="0"/>
              </a:rPr>
              <a:t>...</a:t>
            </a:r>
          </a:p>
          <a:p>
            <a:r>
              <a:rPr lang="en-GB" sz="2400" dirty="0">
                <a:solidFill>
                  <a:srgbClr val="000000"/>
                </a:solidFill>
                <a:latin typeface="Calibri" pitchFamily="34" charset="0"/>
              </a:rPr>
              <a:t>Inferred: </a:t>
            </a:r>
          </a:p>
          <a:p>
            <a:r>
              <a:rPr lang="en-GB" sz="2400" b="1" dirty="0" err="1">
                <a:solidFill>
                  <a:srgbClr val="000000"/>
                </a:solidFill>
                <a:latin typeface="Courier New" pitchFamily="49" charset="0"/>
              </a:rPr>
              <a:t>gcd</a:t>
            </a:r>
            <a:r>
              <a:rPr lang="en-GB" sz="2400" b="1" dirty="0">
                <a:solidFill>
                  <a:srgbClr val="000000"/>
                </a:solidFill>
                <a:latin typeface="Courier New" pitchFamily="49" charset="0"/>
              </a:rPr>
              <a:t> :: </a:t>
            </a:r>
            <a:r>
              <a:rPr lang="en-GB" sz="2400" b="1" dirty="0" err="1">
                <a:solidFill>
                  <a:srgbClr val="000000"/>
                </a:solidFill>
                <a:latin typeface="Courier New" pitchFamily="49" charset="0"/>
              </a:rPr>
              <a:t>Num</a:t>
            </a:r>
            <a:r>
              <a:rPr lang="en-GB" sz="2400" b="1" dirty="0">
                <a:solidFill>
                  <a:srgbClr val="000000"/>
                </a:solidFill>
                <a:latin typeface="Courier New" pitchFamily="49" charset="0"/>
              </a:rPr>
              <a:t> a =&gt; a -&gt; a -&gt; a</a:t>
            </a:r>
          </a:p>
          <a:p>
            <a:r>
              <a:rPr lang="en-GB" sz="2400" b="1" dirty="0" err="1">
                <a:solidFill>
                  <a:srgbClr val="000000"/>
                </a:solidFill>
                <a:latin typeface="Courier New" pitchFamily="49" charset="0"/>
              </a:rPr>
              <a:t>gcd</a:t>
            </a:r>
            <a:r>
              <a:rPr lang="en-GB" sz="2400" b="1" dirty="0">
                <a:solidFill>
                  <a:srgbClr val="000000"/>
                </a:solidFill>
                <a:latin typeface="Courier New" pitchFamily="49" charset="0"/>
              </a:rPr>
              <a:t> n m = ...</a:t>
            </a:r>
          </a:p>
          <a:p>
            <a:endParaRPr lang="en-GB" sz="2400" dirty="0">
              <a:solidFill>
                <a:srgbClr val="000000"/>
              </a:solidFill>
              <a:latin typeface="Calibri" pitchFamily="34" charset="0"/>
            </a:endParaRPr>
          </a:p>
          <a:p>
            <a:r>
              <a:rPr lang="en-GB" sz="2400" dirty="0">
                <a:solidFill>
                  <a:srgbClr val="000000"/>
                </a:solidFill>
                <a:latin typeface="Calibri" pitchFamily="34" charset="0"/>
              </a:rPr>
              <a:t>Generics, </a:t>
            </a:r>
            <a:r>
              <a:rPr lang="en-GB" sz="2400" dirty="0" err="1">
                <a:solidFill>
                  <a:srgbClr val="000000"/>
                </a:solidFill>
                <a:latin typeface="Calibri" pitchFamily="34" charset="0"/>
              </a:rPr>
              <a:t>Functors</a:t>
            </a:r>
            <a:r>
              <a:rPr lang="en-GB" sz="2400" dirty="0">
                <a:solidFill>
                  <a:srgbClr val="000000"/>
                </a:solidFill>
                <a:latin typeface="Calibri" pitchFamily="34" charset="0"/>
              </a:rPr>
              <a:t>,  etc. etc.</a:t>
            </a:r>
          </a:p>
        </p:txBody>
      </p:sp>
      <p:sp>
        <p:nvSpPr>
          <p:cNvPr id="1226759" name="AutoShape 7"/>
          <p:cNvSpPr>
            <a:spLocks noChangeArrowheads="1"/>
          </p:cNvSpPr>
          <p:nvPr/>
        </p:nvSpPr>
        <p:spPr bwMode="auto">
          <a:xfrm>
            <a:off x="3212798" y="3860805"/>
            <a:ext cx="6268063" cy="1200329"/>
          </a:xfrm>
          <a:prstGeom prst="wedgeRectCallout">
            <a:avLst>
              <a:gd name="adj1" fmla="val -11690"/>
              <a:gd name="adj2" fmla="val 12343"/>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b="1" dirty="0" err="1">
                <a:solidFill>
                  <a:srgbClr val="000000"/>
                </a:solidFill>
                <a:latin typeface="Courier New" pitchFamily="49" charset="0"/>
              </a:rPr>
              <a:t>inp</a:t>
            </a:r>
            <a:r>
              <a:rPr lang="en-GB" sz="2400" b="1" dirty="0">
                <a:solidFill>
                  <a:srgbClr val="000000"/>
                </a:solidFill>
                <a:latin typeface="Courier New" pitchFamily="49" charset="0"/>
              </a:rPr>
              <a:t> |&gt; map f |&gt; map g |&gt; filter p</a:t>
            </a:r>
          </a:p>
          <a:p>
            <a:pPr algn="ctr"/>
            <a:r>
              <a:rPr lang="en-GB" sz="2400" b="1" dirty="0">
                <a:solidFill>
                  <a:srgbClr val="000000"/>
                </a:solidFill>
                <a:latin typeface="Courier New" pitchFamily="49" charset="0"/>
                <a:sym typeface="Symbol" pitchFamily="18" charset="2"/>
              </a:rPr>
              <a:t></a:t>
            </a:r>
            <a:r>
              <a:rPr lang="en-GB" sz="2400" dirty="0">
                <a:solidFill>
                  <a:srgbClr val="000000"/>
                </a:solidFill>
                <a:latin typeface="Courier New" pitchFamily="49" charset="0"/>
              </a:rPr>
              <a:t> </a:t>
            </a:r>
          </a:p>
          <a:p>
            <a:pPr algn="ctr"/>
            <a:r>
              <a:rPr lang="en-GB" sz="2400" b="1" dirty="0" err="1">
                <a:solidFill>
                  <a:srgbClr val="000000"/>
                </a:solidFill>
                <a:latin typeface="Courier New" pitchFamily="49" charset="0"/>
              </a:rPr>
              <a:t>inp</a:t>
            </a:r>
            <a:r>
              <a:rPr lang="en-GB" sz="2400" b="1" dirty="0">
                <a:solidFill>
                  <a:srgbClr val="000000"/>
                </a:solidFill>
                <a:latin typeface="Courier New" pitchFamily="49" charset="0"/>
              </a:rPr>
              <a:t> |&gt; filter (f &gt;&gt; g &gt;&gt; p)</a:t>
            </a:r>
          </a:p>
        </p:txBody>
      </p:sp>
      <p:sp>
        <p:nvSpPr>
          <p:cNvPr id="1226769" name="AutoShape 17"/>
          <p:cNvSpPr>
            <a:spLocks noChangeArrowheads="1"/>
          </p:cNvSpPr>
          <p:nvPr/>
        </p:nvSpPr>
        <p:spPr bwMode="auto">
          <a:xfrm>
            <a:off x="4194236" y="3789368"/>
            <a:ext cx="2581156" cy="1200329"/>
          </a:xfrm>
          <a:prstGeom prst="wedgeRectCallout">
            <a:avLst>
              <a:gd name="adj1" fmla="val 3144"/>
              <a:gd name="adj2" fmla="val 4065"/>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b="1">
                <a:solidFill>
                  <a:srgbClr val="000000"/>
                </a:solidFill>
                <a:latin typeface="Courier New" pitchFamily="49" charset="0"/>
              </a:rPr>
              <a:t>inp |&gt; map id</a:t>
            </a:r>
          </a:p>
          <a:p>
            <a:pPr algn="ctr"/>
            <a:r>
              <a:rPr lang="en-GB" sz="2400" b="1">
                <a:solidFill>
                  <a:srgbClr val="000000"/>
                </a:solidFill>
                <a:latin typeface="Courier New" pitchFamily="49" charset="0"/>
                <a:sym typeface="Symbol" pitchFamily="18" charset="2"/>
              </a:rPr>
              <a:t></a:t>
            </a:r>
            <a:r>
              <a:rPr lang="en-GB" sz="2400" b="1">
                <a:solidFill>
                  <a:srgbClr val="000000"/>
                </a:solidFill>
                <a:latin typeface="Courier New" pitchFamily="49" charset="0"/>
              </a:rPr>
              <a:t> </a:t>
            </a:r>
          </a:p>
          <a:p>
            <a:pPr algn="ctr"/>
            <a:r>
              <a:rPr lang="en-GB" sz="2400" b="1">
                <a:solidFill>
                  <a:srgbClr val="000000"/>
                </a:solidFill>
                <a:latin typeface="Courier New" pitchFamily="49" charset="0"/>
              </a:rPr>
              <a:t>inp</a:t>
            </a:r>
          </a:p>
        </p:txBody>
      </p:sp>
      <p:sp>
        <p:nvSpPr>
          <p:cNvPr id="1226754" name="Rectangle 2"/>
          <p:cNvSpPr>
            <a:spLocks noGrp="1" noChangeArrowheads="1"/>
          </p:cNvSpPr>
          <p:nvPr>
            <p:ph type="title"/>
          </p:nvPr>
        </p:nvSpPr>
        <p:spPr>
          <a:xfrm>
            <a:off x="389436" y="228602"/>
            <a:ext cx="8363938" cy="886397"/>
          </a:xfrm>
        </p:spPr>
        <p:txBody>
          <a:bodyPr/>
          <a:lstStyle/>
          <a:p>
            <a:r>
              <a:rPr lang="en-GB" sz="3200" dirty="0">
                <a:solidFill>
                  <a:schemeClr val="bg1"/>
                </a:solidFill>
              </a:rPr>
              <a:t>Background: </a:t>
            </a:r>
            <a:r>
              <a:rPr lang="en-GB" sz="3200" dirty="0" smtClean="0">
                <a:solidFill>
                  <a:schemeClr val="bg1"/>
                </a:solidFill>
              </a:rPr>
              <a:t>Themes in Typed </a:t>
            </a:r>
            <a:r>
              <a:rPr lang="en-GB" sz="3200" dirty="0">
                <a:solidFill>
                  <a:schemeClr val="bg1"/>
                </a:solidFill>
              </a:rPr>
              <a:t>Functional Programming</a:t>
            </a:r>
          </a:p>
        </p:txBody>
      </p:sp>
      <p:sp>
        <p:nvSpPr>
          <p:cNvPr id="1226760" name="AutoShape 8"/>
          <p:cNvSpPr>
            <a:spLocks noChangeArrowheads="1"/>
          </p:cNvSpPr>
          <p:nvPr/>
        </p:nvSpPr>
        <p:spPr bwMode="auto">
          <a:xfrm>
            <a:off x="3230164" y="1700218"/>
            <a:ext cx="6452407" cy="1200329"/>
          </a:xfrm>
          <a:prstGeom prst="wedgeRectCallout">
            <a:avLst>
              <a:gd name="adj1" fmla="val -57017"/>
              <a:gd name="adj2" fmla="val -34126"/>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b="1" dirty="0">
                <a:solidFill>
                  <a:srgbClr val="000000"/>
                </a:solidFill>
                <a:latin typeface="Courier New" pitchFamily="49" charset="0"/>
              </a:rPr>
              <a:t>(phase1 &gt;&gt; phase2)</a:t>
            </a:r>
          </a:p>
          <a:p>
            <a:pPr algn="ctr"/>
            <a:r>
              <a:rPr lang="en-GB" sz="2400" b="1" dirty="0">
                <a:solidFill>
                  <a:srgbClr val="000000"/>
                </a:solidFill>
                <a:latin typeface="Courier New" pitchFamily="49" charset="0"/>
              </a:rPr>
              <a:t>(op1 `</a:t>
            </a:r>
            <a:r>
              <a:rPr lang="en-GB" sz="2400" b="1" dirty="0" err="1">
                <a:solidFill>
                  <a:srgbClr val="000000"/>
                </a:solidFill>
                <a:latin typeface="Courier New" pitchFamily="49" charset="0"/>
              </a:rPr>
              <a:t>orElse</a:t>
            </a:r>
            <a:r>
              <a:rPr lang="en-GB" sz="2400" b="1" dirty="0">
                <a:solidFill>
                  <a:srgbClr val="000000"/>
                </a:solidFill>
                <a:latin typeface="Courier New" pitchFamily="49" charset="0"/>
              </a:rPr>
              <a:t>` op2)</a:t>
            </a:r>
          </a:p>
          <a:p>
            <a:pPr algn="ctr"/>
            <a:r>
              <a:rPr lang="en-GB" sz="2400" b="1" dirty="0">
                <a:solidFill>
                  <a:srgbClr val="000000"/>
                </a:solidFill>
                <a:latin typeface="Courier New" pitchFamily="49" charset="0"/>
              </a:rPr>
              <a:t>event |&gt; </a:t>
            </a:r>
            <a:r>
              <a:rPr lang="en-GB" sz="2400" b="1" dirty="0" err="1">
                <a:solidFill>
                  <a:srgbClr val="000000"/>
                </a:solidFill>
                <a:latin typeface="Courier New" pitchFamily="49" charset="0"/>
              </a:rPr>
              <a:t>E.filter</a:t>
            </a:r>
            <a:r>
              <a:rPr lang="en-GB" sz="2400" b="1" dirty="0">
                <a:solidFill>
                  <a:srgbClr val="000000"/>
                </a:solidFill>
                <a:latin typeface="Courier New" pitchFamily="49" charset="0"/>
              </a:rPr>
              <a:t> ... |&gt; </a:t>
            </a:r>
            <a:r>
              <a:rPr lang="en-GB" sz="2400" b="1" dirty="0" err="1">
                <a:solidFill>
                  <a:srgbClr val="000000"/>
                </a:solidFill>
                <a:latin typeface="Courier New" pitchFamily="49" charset="0"/>
              </a:rPr>
              <a:t>E.map</a:t>
            </a:r>
            <a:r>
              <a:rPr lang="en-GB" sz="2400" b="1" dirty="0">
                <a:solidFill>
                  <a:srgbClr val="000000"/>
                </a:solidFill>
                <a:latin typeface="Courier New" pitchFamily="49" charset="0"/>
              </a:rPr>
              <a:t> ...</a:t>
            </a:r>
          </a:p>
        </p:txBody>
      </p:sp>
      <p:sp>
        <p:nvSpPr>
          <p:cNvPr id="1226761" name="AutoShape 9"/>
          <p:cNvSpPr>
            <a:spLocks noChangeArrowheads="1"/>
          </p:cNvSpPr>
          <p:nvPr/>
        </p:nvSpPr>
        <p:spPr bwMode="auto">
          <a:xfrm>
            <a:off x="4620130" y="1942224"/>
            <a:ext cx="3268780" cy="830997"/>
          </a:xfrm>
          <a:prstGeom prst="wedgeRectCallout">
            <a:avLst>
              <a:gd name="adj1" fmla="val -74571"/>
              <a:gd name="adj2" fmla="val 18425"/>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a:solidFill>
                  <a:srgbClr val="000000"/>
                </a:solidFill>
                <a:latin typeface="Calibri" pitchFamily="34" charset="0"/>
              </a:rPr>
              <a:t>"let A be a group"</a:t>
            </a:r>
          </a:p>
          <a:p>
            <a:pPr algn="ctr"/>
            <a:r>
              <a:rPr lang="en-GB" sz="2400">
                <a:solidFill>
                  <a:srgbClr val="000000"/>
                </a:solidFill>
                <a:latin typeface="Calibri" pitchFamily="34" charset="0"/>
              </a:rPr>
              <a:t>"let x be a member of A"</a:t>
            </a:r>
          </a:p>
        </p:txBody>
      </p:sp>
      <p:sp>
        <p:nvSpPr>
          <p:cNvPr id="1226762" name="AutoShape 10"/>
          <p:cNvSpPr>
            <a:spLocks noChangeArrowheads="1"/>
          </p:cNvSpPr>
          <p:nvPr/>
        </p:nvSpPr>
        <p:spPr bwMode="auto">
          <a:xfrm>
            <a:off x="2932562" y="2069550"/>
            <a:ext cx="4450706" cy="461665"/>
          </a:xfrm>
          <a:prstGeom prst="wedgeRectCallout">
            <a:avLst>
              <a:gd name="adj1" fmla="val -56726"/>
              <a:gd name="adj2" fmla="val -33032"/>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2400" dirty="0" smtClean="0">
                <a:solidFill>
                  <a:srgbClr val="000000"/>
                </a:solidFill>
                <a:latin typeface="Calibri" pitchFamily="34" charset="0"/>
              </a:rPr>
              <a:t>These encourage </a:t>
            </a:r>
            <a:r>
              <a:rPr lang="en-GB" sz="2400" dirty="0">
                <a:solidFill>
                  <a:srgbClr val="000000"/>
                </a:solidFill>
                <a:latin typeface="Calibri" pitchFamily="34" charset="0"/>
              </a:rPr>
              <a:t>compositionality</a:t>
            </a:r>
          </a:p>
        </p:txBody>
      </p:sp>
      <p:sp>
        <p:nvSpPr>
          <p:cNvPr id="1226763" name="AutoShape 11"/>
          <p:cNvSpPr>
            <a:spLocks noChangeArrowheads="1"/>
          </p:cNvSpPr>
          <p:nvPr/>
        </p:nvSpPr>
        <p:spPr bwMode="auto">
          <a:xfrm>
            <a:off x="5364166" y="3644901"/>
            <a:ext cx="3240087" cy="1569660"/>
          </a:xfrm>
          <a:prstGeom prst="wedgeRectCallout">
            <a:avLst>
              <a:gd name="adj1" fmla="val -17222"/>
              <a:gd name="adj2" fmla="val -3747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2400">
                <a:solidFill>
                  <a:srgbClr val="000000"/>
                </a:solidFill>
                <a:latin typeface="Calibri" pitchFamily="34" charset="0"/>
              </a:rPr>
              <a:t>Goodbye (most) null pointers</a:t>
            </a:r>
          </a:p>
          <a:p>
            <a:pPr algn="ctr"/>
            <a:r>
              <a:rPr lang="en-GB" sz="2400">
                <a:solidFill>
                  <a:srgbClr val="000000"/>
                </a:solidFill>
                <a:latin typeface="Calibri" pitchFamily="34" charset="0"/>
              </a:rPr>
              <a:t>Ensure coherent initialization</a:t>
            </a:r>
          </a:p>
        </p:txBody>
      </p:sp>
      <p:sp>
        <p:nvSpPr>
          <p:cNvPr id="1226764" name="AutoShape 12"/>
          <p:cNvSpPr>
            <a:spLocks noChangeArrowheads="1"/>
          </p:cNvSpPr>
          <p:nvPr/>
        </p:nvSpPr>
        <p:spPr bwMode="auto">
          <a:xfrm>
            <a:off x="5219700" y="1773239"/>
            <a:ext cx="3240088" cy="2677656"/>
          </a:xfrm>
          <a:prstGeom prst="wedgeRectCallout">
            <a:avLst>
              <a:gd name="adj1" fmla="val 13301"/>
              <a:gd name="adj2" fmla="val -94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2400" dirty="0">
                <a:solidFill>
                  <a:srgbClr val="000000"/>
                </a:solidFill>
                <a:latin typeface="Calibri" pitchFamily="34" charset="0"/>
              </a:rPr>
              <a:t>All </a:t>
            </a:r>
            <a:r>
              <a:rPr lang="en-GB" sz="2400" dirty="0" smtClean="0">
                <a:solidFill>
                  <a:srgbClr val="000000"/>
                </a:solidFill>
                <a:latin typeface="Calibri" pitchFamily="34" charset="0"/>
              </a:rPr>
              <a:t>typed functional </a:t>
            </a:r>
            <a:r>
              <a:rPr lang="en-GB" sz="2400" dirty="0">
                <a:solidFill>
                  <a:srgbClr val="000000"/>
                </a:solidFill>
                <a:latin typeface="Calibri" pitchFamily="34" charset="0"/>
              </a:rPr>
              <a:t>languages </a:t>
            </a:r>
            <a:r>
              <a:rPr lang="en-GB" sz="2400" dirty="0" smtClean="0">
                <a:solidFill>
                  <a:srgbClr val="000000"/>
                </a:solidFill>
                <a:latin typeface="Calibri" pitchFamily="34" charset="0"/>
              </a:rPr>
              <a:t>encourage these </a:t>
            </a:r>
            <a:r>
              <a:rPr lang="en-GB" sz="2400" dirty="0">
                <a:solidFill>
                  <a:srgbClr val="000000"/>
                </a:solidFill>
                <a:latin typeface="Calibri" pitchFamily="34" charset="0"/>
              </a:rPr>
              <a:t>techniques</a:t>
            </a:r>
          </a:p>
          <a:p>
            <a:pPr algn="ctr"/>
            <a:endParaRPr lang="en-GB" sz="2400" dirty="0">
              <a:solidFill>
                <a:srgbClr val="000000"/>
              </a:solidFill>
              <a:latin typeface="Calibri" pitchFamily="34" charset="0"/>
            </a:endParaRPr>
          </a:p>
          <a:p>
            <a:pPr algn="ctr"/>
            <a:r>
              <a:rPr lang="en-GB" sz="2400" dirty="0">
                <a:solidFill>
                  <a:srgbClr val="000000"/>
                </a:solidFill>
                <a:latin typeface="Calibri" pitchFamily="34" charset="0"/>
              </a:rPr>
              <a:t>Different languages </a:t>
            </a:r>
            <a:r>
              <a:rPr lang="en-GB" sz="2400" dirty="0" smtClean="0">
                <a:solidFill>
                  <a:srgbClr val="000000"/>
                </a:solidFill>
                <a:latin typeface="Calibri" pitchFamily="34" charset="0"/>
              </a:rPr>
              <a:t>enforce them </a:t>
            </a:r>
            <a:r>
              <a:rPr lang="en-GB" sz="2400" dirty="0">
                <a:solidFill>
                  <a:srgbClr val="000000"/>
                </a:solidFill>
                <a:latin typeface="Calibri" pitchFamily="34" charset="0"/>
              </a:rPr>
              <a:t>to different degrees</a:t>
            </a:r>
          </a:p>
        </p:txBody>
      </p:sp>
      <p:sp>
        <p:nvSpPr>
          <p:cNvPr id="1226767" name="AutoShape 15"/>
          <p:cNvSpPr>
            <a:spLocks noChangeArrowheads="1"/>
          </p:cNvSpPr>
          <p:nvPr/>
        </p:nvSpPr>
        <p:spPr bwMode="auto">
          <a:xfrm>
            <a:off x="5028408" y="4551030"/>
            <a:ext cx="4176712" cy="1200329"/>
          </a:xfrm>
          <a:prstGeom prst="wedgeRectCallout">
            <a:avLst>
              <a:gd name="adj1" fmla="val -63380"/>
              <a:gd name="adj2" fmla="val -7097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sz="2400" dirty="0">
                <a:solidFill>
                  <a:srgbClr val="000000"/>
                </a:solidFill>
                <a:latin typeface="Calibri" pitchFamily="34" charset="0"/>
              </a:rPr>
              <a:t>"do they do the same thing?" </a:t>
            </a:r>
          </a:p>
          <a:p>
            <a:pPr algn="ctr"/>
            <a:r>
              <a:rPr lang="en-GB" sz="2400" dirty="0">
                <a:solidFill>
                  <a:srgbClr val="000000"/>
                </a:solidFill>
                <a:latin typeface="Calibri" pitchFamily="34" charset="0"/>
              </a:rPr>
              <a:t>not "do they have the same  address"</a:t>
            </a:r>
          </a:p>
        </p:txBody>
      </p:sp>
      <p:sp>
        <p:nvSpPr>
          <p:cNvPr id="1226768" name="AutoShape 16"/>
          <p:cNvSpPr>
            <a:spLocks noChangeArrowheads="1"/>
          </p:cNvSpPr>
          <p:nvPr/>
        </p:nvSpPr>
        <p:spPr bwMode="auto">
          <a:xfrm>
            <a:off x="4572000" y="3789364"/>
            <a:ext cx="4321175" cy="376237"/>
          </a:xfrm>
          <a:prstGeom prst="wedgeRectCallout">
            <a:avLst>
              <a:gd name="adj1" fmla="val -8231"/>
              <a:gd name="adj2" fmla="val -231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GB">
                <a:solidFill>
                  <a:srgbClr val="000000"/>
                </a:solidFill>
                <a:latin typeface="Calibri" pitchFamily="34" charset="0"/>
              </a:rPr>
              <a:t>Note: Lambda Syntax Not Mentioned</a:t>
            </a:r>
          </a:p>
        </p:txBody>
      </p:sp>
    </p:spTree>
    <p:extLst>
      <p:ext uri="{BB962C8B-B14F-4D97-AF65-F5344CB8AC3E}">
        <p14:creationId xmlns:p14="http://schemas.microsoft.com/office/powerpoint/2010/main" val="239621965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67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2676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2676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2676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2676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67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2676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267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2675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2675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2675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2675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2675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2675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22676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22676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22676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22676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22676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226766"/>
                                        </p:tgtEl>
                                        <p:attrNameLst>
                                          <p:attrName>style.visibility</p:attrName>
                                        </p:attrNameLst>
                                      </p:cBhvr>
                                      <p:to>
                                        <p:strVal val="hidden"/>
                                      </p:to>
                                    </p:set>
                                  </p:childTnLst>
                                </p:cTn>
                              </p:par>
                              <p:par>
                                <p:cTn id="65" presetID="1" presetClass="entr" presetSubtype="0" fill="hold" grpId="1" nodeType="withEffect">
                                  <p:stCondLst>
                                    <p:cond delay="0"/>
                                  </p:stCondLst>
                                  <p:childTnLst>
                                    <p:set>
                                      <p:cBhvr>
                                        <p:cTn id="66" dur="1" fill="hold">
                                          <p:stCondLst>
                                            <p:cond delay="0"/>
                                          </p:stCondLst>
                                        </p:cTn>
                                        <p:tgtEl>
                                          <p:spTgt spid="122676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226764"/>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122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8" grpId="0" animBg="1"/>
      <p:bldP spid="1226758" grpId="1" animBg="1"/>
      <p:bldP spid="1226756" grpId="0" animBg="1"/>
      <p:bldP spid="1226756" grpId="1" animBg="1"/>
      <p:bldP spid="1226766" grpId="0" animBg="1"/>
      <p:bldP spid="1226766" grpId="1" animBg="1"/>
      <p:bldP spid="1226759" grpId="0" animBg="1"/>
      <p:bldP spid="1226759" grpId="1" animBg="1"/>
      <p:bldP spid="1226769" grpId="0" animBg="1"/>
      <p:bldP spid="1226769" grpId="1" animBg="1"/>
      <p:bldP spid="1226760" grpId="0" animBg="1"/>
      <p:bldP spid="1226760" grpId="1" animBg="1"/>
      <p:bldP spid="1226761" grpId="0" animBg="1"/>
      <p:bldP spid="1226761" grpId="1" animBg="1"/>
      <p:bldP spid="1226762" grpId="0" animBg="1"/>
      <p:bldP spid="1226762" grpId="1" animBg="1"/>
      <p:bldP spid="1226763" grpId="0" animBg="1"/>
      <p:bldP spid="1226763" grpId="1" animBg="1"/>
      <p:bldP spid="1226764" grpId="0" animBg="1"/>
      <p:bldP spid="1226764" grpId="1" animBg="1"/>
      <p:bldP spid="1226767" grpId="0" animBg="1"/>
      <p:bldP spid="1226767" grpId="1" animBg="1"/>
      <p:bldP spid="12267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ChangeArrowheads="1"/>
          </p:cNvSpPr>
          <p:nvPr>
            <p:ph type="title"/>
          </p:nvPr>
        </p:nvSpPr>
        <p:spPr>
          <a:xfrm>
            <a:off x="389436" y="228600"/>
            <a:ext cx="8363938" cy="498598"/>
          </a:xfrm>
        </p:spPr>
        <p:txBody>
          <a:bodyPr/>
          <a:lstStyle/>
          <a:p>
            <a:r>
              <a:rPr lang="en-GB" sz="3600" dirty="0" smtClean="0">
                <a:solidFill>
                  <a:schemeClr val="bg1"/>
                </a:solidFill>
              </a:rPr>
              <a:t>OO Fundamentalism through </a:t>
            </a:r>
            <a:r>
              <a:rPr lang="en-GB" sz="3600" dirty="0">
                <a:solidFill>
                  <a:schemeClr val="bg1"/>
                </a:solidFill>
              </a:rPr>
              <a:t>this Lens</a:t>
            </a:r>
          </a:p>
        </p:txBody>
      </p:sp>
      <p:sp>
        <p:nvSpPr>
          <p:cNvPr id="1227779" name="Rectangle 3"/>
          <p:cNvSpPr>
            <a:spLocks noGrp="1" noChangeArrowheads="1"/>
          </p:cNvSpPr>
          <p:nvPr>
            <p:ph type="body" idx="1"/>
          </p:nvPr>
        </p:nvSpPr>
        <p:spPr>
          <a:xfrm>
            <a:off x="389436" y="1447799"/>
            <a:ext cx="8363938" cy="5078313"/>
          </a:xfrm>
        </p:spPr>
        <p:txBody>
          <a:bodyPr/>
          <a:lstStyle/>
          <a:p>
            <a:pPr marL="0" indent="0" algn="ctr">
              <a:buNone/>
            </a:pPr>
            <a:r>
              <a:rPr lang="en-GB" sz="2200" i="1" dirty="0">
                <a:solidFill>
                  <a:schemeClr val="bg1"/>
                </a:solidFill>
              </a:rPr>
              <a:t>"OO is fine, but the defaults are all wrong" (Greg Morrisett) </a:t>
            </a:r>
          </a:p>
          <a:p>
            <a:pPr lvl="1"/>
            <a:endParaRPr lang="en-GB" sz="2200" dirty="0">
              <a:solidFill>
                <a:schemeClr val="bg1"/>
              </a:solidFill>
            </a:endParaRPr>
          </a:p>
          <a:p>
            <a:r>
              <a:rPr lang="en-GB" sz="2200" dirty="0">
                <a:solidFill>
                  <a:schemeClr val="bg1"/>
                </a:solidFill>
              </a:rPr>
              <a:t>Side effects everywhere </a:t>
            </a:r>
          </a:p>
          <a:p>
            <a:endParaRPr lang="en-GB" sz="2200" dirty="0">
              <a:solidFill>
                <a:schemeClr val="bg1"/>
              </a:solidFill>
            </a:endParaRPr>
          </a:p>
          <a:p>
            <a:r>
              <a:rPr lang="en-GB" sz="2200" dirty="0">
                <a:solidFill>
                  <a:schemeClr val="bg1"/>
                </a:solidFill>
              </a:rPr>
              <a:t>Needless over focus on object identity</a:t>
            </a:r>
          </a:p>
          <a:p>
            <a:endParaRPr lang="en-GB" sz="2200" dirty="0">
              <a:solidFill>
                <a:schemeClr val="bg1"/>
              </a:solidFill>
            </a:endParaRPr>
          </a:p>
          <a:p>
            <a:r>
              <a:rPr lang="en-GB" sz="2200" dirty="0">
                <a:solidFill>
                  <a:schemeClr val="bg1"/>
                </a:solidFill>
              </a:rPr>
              <a:t>Few </a:t>
            </a:r>
            <a:r>
              <a:rPr lang="en-GB" sz="2200" dirty="0" smtClean="0">
                <a:solidFill>
                  <a:schemeClr val="bg1"/>
                </a:solidFill>
              </a:rPr>
              <a:t>program transformations </a:t>
            </a:r>
            <a:r>
              <a:rPr lang="en-GB" sz="2200" dirty="0">
                <a:solidFill>
                  <a:schemeClr val="bg1"/>
                </a:solidFill>
              </a:rPr>
              <a:t>turn out to be valid</a:t>
            </a:r>
          </a:p>
          <a:p>
            <a:endParaRPr lang="en-GB" sz="2200" dirty="0">
              <a:solidFill>
                <a:schemeClr val="bg1"/>
              </a:solidFill>
            </a:endParaRPr>
          </a:p>
          <a:p>
            <a:r>
              <a:rPr lang="en-GB" sz="2200" dirty="0">
                <a:solidFill>
                  <a:schemeClr val="bg1"/>
                </a:solidFill>
              </a:rPr>
              <a:t>Weak parameterization </a:t>
            </a:r>
            <a:r>
              <a:rPr lang="en-GB" sz="2200" dirty="0" smtClean="0">
                <a:solidFill>
                  <a:schemeClr val="bg1"/>
                </a:solidFill>
              </a:rPr>
              <a:t>techniques</a:t>
            </a:r>
            <a:endParaRPr lang="en-GB" sz="2200" dirty="0">
              <a:solidFill>
                <a:schemeClr val="bg1"/>
              </a:solidFill>
            </a:endParaRPr>
          </a:p>
          <a:p>
            <a:endParaRPr lang="en-GB" sz="2200" dirty="0">
              <a:solidFill>
                <a:schemeClr val="bg1"/>
              </a:solidFill>
            </a:endParaRPr>
          </a:p>
          <a:p>
            <a:r>
              <a:rPr lang="en-GB" sz="2200" dirty="0">
                <a:solidFill>
                  <a:schemeClr val="bg1"/>
                </a:solidFill>
              </a:rPr>
              <a:t>Use before definition possible all over the place</a:t>
            </a:r>
          </a:p>
          <a:p>
            <a:endParaRPr lang="en-GB" sz="2200" dirty="0">
              <a:solidFill>
                <a:schemeClr val="bg1"/>
              </a:solidFill>
            </a:endParaRPr>
          </a:p>
          <a:p>
            <a:r>
              <a:rPr lang="en-GB" sz="2200" dirty="0" smtClean="0">
                <a:solidFill>
                  <a:schemeClr val="bg1"/>
                </a:solidFill>
              </a:rPr>
              <a:t>Weak asynchronous programming, sequence programming, query programming </a:t>
            </a:r>
          </a:p>
        </p:txBody>
      </p:sp>
    </p:spTree>
    <p:extLst>
      <p:ext uri="{BB962C8B-B14F-4D97-AF65-F5344CB8AC3E}">
        <p14:creationId xmlns:p14="http://schemas.microsoft.com/office/powerpoint/2010/main" val="20921295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Candara" pitchFamily="34" charset="0"/>
              </a:rPr>
              <a:t>1998 to 2010…</a:t>
            </a:r>
            <a:endParaRPr lang="en-GB" b="0" dirty="0">
              <a:latin typeface="Candara" pitchFamily="34" charset="0"/>
            </a:endParaRPr>
          </a:p>
        </p:txBody>
      </p:sp>
      <p:graphicFrame>
        <p:nvGraphicFramePr>
          <p:cNvPr id="7" name="Diagram 6"/>
          <p:cNvGraphicFramePr/>
          <p:nvPr>
            <p:extLst>
              <p:ext uri="{D42A27DB-BD31-4B8C-83A1-F6EECF244321}">
                <p14:modId xmlns:p14="http://schemas.microsoft.com/office/powerpoint/2010/main" val="3602460212"/>
              </p:ext>
            </p:extLst>
          </p:nvPr>
        </p:nvGraphicFramePr>
        <p:xfrm>
          <a:off x="381000" y="1411552"/>
          <a:ext cx="8382000" cy="3273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197734" y="890009"/>
            <a:ext cx="1740092" cy="1138773"/>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.NET Generics</a:t>
            </a:r>
          </a:p>
          <a:p>
            <a:pPr algn="ctr"/>
            <a:r>
              <a:rPr lang="en-US" sz="1600" dirty="0" smtClean="0">
                <a:solidFill>
                  <a:srgbClr val="FFFF00"/>
                </a:solidFill>
              </a:rPr>
              <a:t>PLDI 2001</a:t>
            </a:r>
          </a:p>
          <a:p>
            <a:pPr algn="ctr"/>
            <a:r>
              <a:rPr lang="en-US" sz="1600" dirty="0" smtClean="0">
                <a:solidFill>
                  <a:srgbClr val="FFFF00"/>
                </a:solidFill>
              </a:rPr>
              <a:t>POPL 2004</a:t>
            </a:r>
          </a:p>
          <a:p>
            <a:pPr algn="ctr"/>
            <a:r>
              <a:rPr lang="en-US" sz="1600" dirty="0" smtClean="0">
                <a:solidFill>
                  <a:srgbClr val="FFFF00"/>
                </a:solidFill>
              </a:rPr>
              <a:t>ECMA 2005</a:t>
            </a:r>
          </a:p>
        </p:txBody>
      </p:sp>
      <p:sp>
        <p:nvSpPr>
          <p:cNvPr id="6" name="Rectangular Callout 5"/>
          <p:cNvSpPr/>
          <p:nvPr/>
        </p:nvSpPr>
        <p:spPr>
          <a:xfrm>
            <a:off x="2115545" y="890009"/>
            <a:ext cx="1943160" cy="1138773"/>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C#/VB Generics</a:t>
            </a:r>
          </a:p>
          <a:p>
            <a:pPr algn="ctr"/>
            <a:r>
              <a:rPr lang="en-US" sz="1600" dirty="0" smtClean="0">
                <a:solidFill>
                  <a:srgbClr val="FFFF00"/>
                </a:solidFill>
              </a:rPr>
              <a:t>PLDI 2001</a:t>
            </a:r>
          </a:p>
          <a:p>
            <a:pPr algn="ctr"/>
            <a:r>
              <a:rPr lang="en-US" sz="1600" dirty="0" smtClean="0">
                <a:solidFill>
                  <a:srgbClr val="FFFF00"/>
                </a:solidFill>
              </a:rPr>
              <a:t>C# 2.0</a:t>
            </a:r>
          </a:p>
          <a:p>
            <a:pPr algn="ctr"/>
            <a:r>
              <a:rPr lang="en-US" sz="1600" dirty="0" smtClean="0">
                <a:solidFill>
                  <a:srgbClr val="FFFF00"/>
                </a:solidFill>
              </a:rPr>
              <a:t>ECMA 2005</a:t>
            </a:r>
          </a:p>
        </p:txBody>
      </p:sp>
      <p:sp>
        <p:nvSpPr>
          <p:cNvPr id="8" name="Rectangular Callout 7"/>
          <p:cNvSpPr/>
          <p:nvPr/>
        </p:nvSpPr>
        <p:spPr>
          <a:xfrm>
            <a:off x="5168388" y="1508375"/>
            <a:ext cx="1680075" cy="892552"/>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F# Core Lang</a:t>
            </a:r>
          </a:p>
          <a:p>
            <a:pPr algn="ctr"/>
            <a:r>
              <a:rPr lang="en-US" sz="1600" dirty="0">
                <a:solidFill>
                  <a:srgbClr val="FFFF00"/>
                </a:solidFill>
              </a:rPr>
              <a:t>ML 2004</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9" name="Rectangular Callout 8"/>
          <p:cNvSpPr/>
          <p:nvPr/>
        </p:nvSpPr>
        <p:spPr>
          <a:xfrm>
            <a:off x="5071793" y="3772160"/>
            <a:ext cx="2200987" cy="120032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F# </a:t>
            </a:r>
            <a:r>
              <a:rPr lang="en-US" sz="2000" dirty="0" err="1" smtClean="0">
                <a:solidFill>
                  <a:prstClr val="white"/>
                </a:solidFill>
              </a:rPr>
              <a:t>Async</a:t>
            </a:r>
            <a:r>
              <a:rPr lang="en-US" sz="2000" dirty="0" smtClean="0">
                <a:solidFill>
                  <a:prstClr val="white"/>
                </a:solidFill>
              </a:rPr>
              <a:t>/Parallel/</a:t>
            </a:r>
          </a:p>
          <a:p>
            <a:pPr algn="ctr"/>
            <a:r>
              <a:rPr lang="en-US" sz="2000" dirty="0" smtClean="0">
                <a:solidFill>
                  <a:prstClr val="white"/>
                </a:solidFill>
              </a:rPr>
              <a:t>Agents</a:t>
            </a:r>
          </a:p>
          <a:p>
            <a:pPr algn="ctr"/>
            <a:r>
              <a:rPr lang="en-US" sz="1600" dirty="0">
                <a:solidFill>
                  <a:srgbClr val="FFFF00"/>
                </a:solidFill>
              </a:rPr>
              <a:t>F# </a:t>
            </a:r>
            <a:r>
              <a:rPr lang="en-US" sz="1600" dirty="0" smtClean="0">
                <a:solidFill>
                  <a:srgbClr val="FFFF00"/>
                </a:solidFill>
              </a:rPr>
              <a:t>2.0</a:t>
            </a:r>
            <a:endParaRPr lang="en-US" sz="1600" dirty="0">
              <a:solidFill>
                <a:srgbClr val="FFFF00"/>
              </a:solidFill>
            </a:endParaRPr>
          </a:p>
          <a:p>
            <a:pPr algn="ctr"/>
            <a:r>
              <a:rPr lang="en-US" sz="1600" dirty="0" smtClean="0">
                <a:solidFill>
                  <a:srgbClr val="FFFF00"/>
                </a:solidFill>
              </a:rPr>
              <a:t>PADL 2010</a:t>
            </a:r>
          </a:p>
        </p:txBody>
      </p:sp>
      <p:sp>
        <p:nvSpPr>
          <p:cNvPr id="10" name="Rectangular Callout 9"/>
          <p:cNvSpPr/>
          <p:nvPr/>
        </p:nvSpPr>
        <p:spPr>
          <a:xfrm>
            <a:off x="7647143" y="4420760"/>
            <a:ext cx="1409553" cy="120032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F# Units of</a:t>
            </a:r>
          </a:p>
          <a:p>
            <a:pPr algn="ctr"/>
            <a:r>
              <a:rPr lang="en-US" sz="2000" dirty="0" smtClean="0">
                <a:solidFill>
                  <a:prstClr val="white"/>
                </a:solidFill>
              </a:rPr>
              <a:t>Measure</a:t>
            </a:r>
          </a:p>
          <a:p>
            <a:pPr algn="ctr"/>
            <a:r>
              <a:rPr lang="en-US" sz="1600" dirty="0" smtClean="0">
                <a:solidFill>
                  <a:srgbClr val="FFFF00"/>
                </a:solidFill>
              </a:rPr>
              <a:t>POPL 2009</a:t>
            </a:r>
          </a:p>
          <a:p>
            <a:pPr algn="ctr"/>
            <a:r>
              <a:rPr lang="en-US" sz="1600" dirty="0" smtClean="0">
                <a:solidFill>
                  <a:srgbClr val="FFFF00"/>
                </a:solidFill>
              </a:rPr>
              <a:t>F# 2.0</a:t>
            </a:r>
          </a:p>
        </p:txBody>
      </p:sp>
      <p:sp>
        <p:nvSpPr>
          <p:cNvPr id="12" name="Rectangular Callout 11"/>
          <p:cNvSpPr/>
          <p:nvPr/>
        </p:nvSpPr>
        <p:spPr>
          <a:xfrm>
            <a:off x="4719068" y="190233"/>
            <a:ext cx="1415772" cy="923330"/>
          </a:xfrm>
          <a:prstGeom prst="wedgeRectCallout">
            <a:avLst>
              <a:gd name="adj1" fmla="val -47478"/>
              <a:gd name="adj2" fmla="val 17455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C# LINQ</a:t>
            </a:r>
          </a:p>
          <a:p>
            <a:pPr algn="ctr"/>
            <a:r>
              <a:rPr lang="en-US" sz="1600" dirty="0" smtClean="0">
                <a:solidFill>
                  <a:srgbClr val="FFFF00"/>
                </a:solidFill>
              </a:rPr>
              <a:t>SIGMOD2006</a:t>
            </a:r>
          </a:p>
          <a:p>
            <a:pPr algn="ctr"/>
            <a:r>
              <a:rPr lang="en-US" sz="1600" dirty="0" smtClean="0">
                <a:solidFill>
                  <a:srgbClr val="FFFF00"/>
                </a:solidFill>
              </a:rPr>
              <a:t>C# 3.0 Spec</a:t>
            </a:r>
          </a:p>
        </p:txBody>
      </p:sp>
      <p:sp>
        <p:nvSpPr>
          <p:cNvPr id="16" name="Rectangular Callout 15"/>
          <p:cNvSpPr/>
          <p:nvPr/>
        </p:nvSpPr>
        <p:spPr>
          <a:xfrm>
            <a:off x="6699094" y="443733"/>
            <a:ext cx="1652825" cy="892552"/>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F# </a:t>
            </a:r>
            <a:r>
              <a:rPr lang="en-US" sz="2000" dirty="0" err="1" smtClean="0">
                <a:solidFill>
                  <a:prstClr val="white"/>
                </a:solidFill>
              </a:rPr>
              <a:t>Metaprog</a:t>
            </a:r>
            <a:endParaRPr lang="en-US" sz="2000" dirty="0" smtClean="0">
              <a:solidFill>
                <a:prstClr val="white"/>
              </a:solidFill>
            </a:endParaRPr>
          </a:p>
          <a:p>
            <a:pPr algn="ctr"/>
            <a:r>
              <a:rPr lang="en-US" sz="1600" dirty="0" smtClean="0">
                <a:solidFill>
                  <a:srgbClr val="FFFF00"/>
                </a:solidFill>
              </a:rPr>
              <a:t>ML 2006</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17" name="Rectangular Callout 16"/>
          <p:cNvSpPr/>
          <p:nvPr/>
        </p:nvSpPr>
        <p:spPr>
          <a:xfrm>
            <a:off x="2473013" y="4356936"/>
            <a:ext cx="1228221" cy="646331"/>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C# </a:t>
            </a:r>
            <a:r>
              <a:rPr lang="en-US" sz="2000" dirty="0" err="1">
                <a:solidFill>
                  <a:prstClr val="white"/>
                </a:solidFill>
              </a:rPr>
              <a:t>A</a:t>
            </a:r>
            <a:r>
              <a:rPr lang="en-US" sz="2000" dirty="0" err="1" smtClean="0">
                <a:solidFill>
                  <a:prstClr val="white"/>
                </a:solidFill>
              </a:rPr>
              <a:t>sync</a:t>
            </a:r>
            <a:endParaRPr lang="en-US" sz="2000" dirty="0" smtClean="0">
              <a:solidFill>
                <a:prstClr val="white"/>
              </a:solidFill>
            </a:endParaRPr>
          </a:p>
          <a:p>
            <a:pPr algn="ctr"/>
            <a:r>
              <a:rPr lang="en-US" sz="1600" dirty="0" smtClean="0">
                <a:solidFill>
                  <a:srgbClr val="FFFF00"/>
                </a:solidFill>
              </a:rPr>
              <a:t>C# 5.0</a:t>
            </a:r>
            <a:endParaRPr lang="en-US" sz="1600" dirty="0">
              <a:solidFill>
                <a:srgbClr val="FFFF00"/>
              </a:solidFill>
            </a:endParaRPr>
          </a:p>
        </p:txBody>
      </p:sp>
      <p:sp>
        <p:nvSpPr>
          <p:cNvPr id="18" name="Rectangular Callout 17"/>
          <p:cNvSpPr/>
          <p:nvPr/>
        </p:nvSpPr>
        <p:spPr>
          <a:xfrm>
            <a:off x="71916" y="4048810"/>
            <a:ext cx="1754583" cy="646331"/>
          </a:xfrm>
          <a:prstGeom prst="wedgeRectCallout">
            <a:avLst>
              <a:gd name="adj1" fmla="val 22622"/>
              <a:gd name="adj2" fmla="val -1456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solidFill>
                  <a:prstClr val="white"/>
                </a:solidFill>
              </a:rPr>
              <a:t>.NET 4.0 Tasks</a:t>
            </a:r>
          </a:p>
          <a:p>
            <a:pPr algn="ctr"/>
            <a:r>
              <a:rPr lang="en-US" sz="1600" dirty="0" smtClean="0">
                <a:solidFill>
                  <a:srgbClr val="FFFF00"/>
                </a:solidFill>
              </a:rPr>
              <a:t>OOPSLA ‘09</a:t>
            </a:r>
          </a:p>
        </p:txBody>
      </p:sp>
      <p:sp>
        <p:nvSpPr>
          <p:cNvPr id="14" name="Rectangular Callout 13"/>
          <p:cNvSpPr/>
          <p:nvPr/>
        </p:nvSpPr>
        <p:spPr>
          <a:xfrm>
            <a:off x="7515225" y="1267051"/>
            <a:ext cx="1628775" cy="954107"/>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smtClean="0">
                <a:solidFill>
                  <a:prstClr val="white"/>
                </a:solidFill>
              </a:rPr>
              <a:t>F# Active Patterns</a:t>
            </a:r>
          </a:p>
          <a:p>
            <a:pPr algn="ctr"/>
            <a:r>
              <a:rPr lang="en-US" sz="1600" dirty="0" smtClean="0">
                <a:solidFill>
                  <a:srgbClr val="FFFF00"/>
                </a:solidFill>
              </a:rPr>
              <a:t>ICFP 2007</a:t>
            </a:r>
            <a:endParaRPr lang="en-US" sz="1600" dirty="0">
              <a:solidFill>
                <a:srgbClr val="FFFF00"/>
              </a:solidFill>
            </a:endParaRPr>
          </a:p>
        </p:txBody>
      </p:sp>
    </p:spTree>
    <p:extLst>
      <p:ext uri="{BB962C8B-B14F-4D97-AF65-F5344CB8AC3E}">
        <p14:creationId xmlns:p14="http://schemas.microsoft.com/office/powerpoint/2010/main" val="356878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NA11_BreakoutSession_Template_16x9_Final">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7.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5798</TotalTime>
  <Words>899</Words>
  <Application>Microsoft Office PowerPoint</Application>
  <PresentationFormat>On-screen Show (4:3)</PresentationFormat>
  <Paragraphs>170</Paragraphs>
  <Slides>28</Slides>
  <Notes>3</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28</vt:i4>
      </vt:variant>
    </vt:vector>
  </HeadingPairs>
  <TitlesOfParts>
    <vt:vector size="51" baseType="lpstr">
      <vt:lpstr>Arial</vt:lpstr>
      <vt:lpstr>Segoe Light</vt:lpstr>
      <vt:lpstr>Cambria Math</vt:lpstr>
      <vt:lpstr>Segoe UI (Headings)</vt:lpstr>
      <vt:lpstr>Candara</vt:lpstr>
      <vt:lpstr>Segoe UI Light</vt:lpstr>
      <vt:lpstr>Segoe UI</vt:lpstr>
      <vt:lpstr>Times New Roman</vt:lpstr>
      <vt:lpstr>Courier New</vt:lpstr>
      <vt:lpstr>Segoe Condensed</vt:lpstr>
      <vt:lpstr>Symbol</vt:lpstr>
      <vt:lpstr>Calibri</vt:lpstr>
      <vt:lpstr>Wingdings</vt:lpstr>
      <vt:lpstr>Consolas</vt:lpstr>
      <vt:lpstr>Wingdings 3</vt:lpstr>
      <vt:lpstr>ZapfChancery</vt:lpstr>
      <vt:lpstr>FSharp-teched-europe-2010-v2</vt:lpstr>
      <vt:lpstr>White with Consolas font for code slides</vt:lpstr>
      <vt:lpstr>1_White with Consolas font for code slides</vt:lpstr>
      <vt:lpstr>Intro + Outro conférence</vt:lpstr>
      <vt:lpstr>Contenu classique</vt:lpstr>
      <vt:lpstr>TENA11_BreakoutSession_Template_16x9_Final</vt:lpstr>
      <vt:lpstr>1_FSharp-teched-europe-2010-v2</vt:lpstr>
      <vt:lpstr>Themes in Functional and Information-Rich Programming</vt:lpstr>
      <vt:lpstr>F# and Open Source</vt:lpstr>
      <vt:lpstr>Proposition 1 The world is information-rich</vt:lpstr>
      <vt:lpstr>Proposition 2 Our languages are information-sparse</vt:lpstr>
      <vt:lpstr>Proposition 3 This is a problem!  (especially for strongly typed languages)</vt:lpstr>
      <vt:lpstr>Proposition 4  There are exciting opportunities to make progress on this, together  (especially for strongly typed languages)</vt:lpstr>
      <vt:lpstr>Background: Themes in Typed Functional Programming</vt:lpstr>
      <vt:lpstr>OO Fundamentalism through this Lens</vt:lpstr>
      <vt:lpstr>1998 to 2010…</vt:lpstr>
      <vt:lpstr>1998 to 2010…</vt:lpstr>
      <vt:lpstr>The Information Revolution</vt:lpstr>
      <vt:lpstr>Paradigm Locator</vt:lpstr>
      <vt:lpstr>Paradigm Locator</vt:lpstr>
      <vt:lpstr>A Challenge!  Task #1: A Chemistry Elements Class Library  Task #2: A Biology Class Library  Task #3: Repeat for all fields of human knowledge and endeavour… </vt:lpstr>
      <vt:lpstr>Language Integrated Web Data</vt:lpstr>
      <vt:lpstr>A Type Provider is….  “Just like a library”  “A design-time component that computes a space of types and methods…”  “An adaptor between data/services and the .NET type system…”  “Staged, on-demand type macros…”  </vt:lpstr>
      <vt:lpstr>Note: Language still contains no data nor data standards   Open architecture   You can write your own type provider</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 ⊢ e   :  </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example:  software component engineering  &lt;-&gt;  information space engineering</vt:lpstr>
      <vt:lpstr>Theme #3  Multiple Data Standards with One Simple Mechanism  Rich type systems, importing rich metadata where it exists </vt:lpstr>
      <vt:lpstr>Theme #4  Measure languages by their effectiveness  at working with rich external information spaces  Example: queries, JSON, XML, type providers, async… </vt:lpstr>
      <vt:lpstr>Theme #5  Programming Type Systems v.  Information Space Metadata Synergy or Conflict?  Examples: Types, Schema, Constraints, Units of Measure, Security Information, Documentation, Definition Locations, Help , Provenance, Privacy, Ratings, Rankings, Search…</vt:lpstr>
      <vt:lpstr>PowerPoint Presentation</vt:lpstr>
      <vt:lpstr>Some Sample Research Questions  </vt:lpstr>
      <vt:lpstr>Thank you!    Questions?   dsyme@microsoft.com  www.fsharp.net @dsyme   #fsharp</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213</cp:revision>
  <cp:lastPrinted>2010-05-11T05:02:34Z</cp:lastPrinted>
  <dcterms:created xsi:type="dcterms:W3CDTF">2010-11-09T11:20:14Z</dcterms:created>
  <dcterms:modified xsi:type="dcterms:W3CDTF">2012-05-08T10:31:56Z</dcterms:modified>
  <cp:category>TechEd Europe 2010</cp:category>
</cp:coreProperties>
</file>